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1"/>
  </p:sldMasterIdLst>
  <p:notesMasterIdLst>
    <p:notesMasterId r:id="rId28"/>
  </p:notesMasterIdLst>
  <p:sldIdLst>
    <p:sldId id="326" r:id="rId2"/>
    <p:sldId id="302" r:id="rId3"/>
    <p:sldId id="313" r:id="rId4"/>
    <p:sldId id="320" r:id="rId5"/>
    <p:sldId id="321" r:id="rId6"/>
    <p:sldId id="317" r:id="rId7"/>
    <p:sldId id="328" r:id="rId8"/>
    <p:sldId id="329" r:id="rId9"/>
    <p:sldId id="318" r:id="rId10"/>
    <p:sldId id="305" r:id="rId11"/>
    <p:sldId id="330" r:id="rId12"/>
    <p:sldId id="307" r:id="rId13"/>
    <p:sldId id="312" r:id="rId14"/>
    <p:sldId id="331" r:id="rId15"/>
    <p:sldId id="308" r:id="rId16"/>
    <p:sldId id="332" r:id="rId17"/>
    <p:sldId id="309" r:id="rId18"/>
    <p:sldId id="333" r:id="rId19"/>
    <p:sldId id="324" r:id="rId20"/>
    <p:sldId id="335" r:id="rId21"/>
    <p:sldId id="337" r:id="rId22"/>
    <p:sldId id="339" r:id="rId23"/>
    <p:sldId id="338" r:id="rId24"/>
    <p:sldId id="336" r:id="rId25"/>
    <p:sldId id="322" r:id="rId26"/>
    <p:sldId id="340" r:id="rId2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C31"/>
    <a:srgbClr val="CCFF99"/>
    <a:srgbClr val="FFCCCC"/>
    <a:srgbClr val="CC99FF"/>
    <a:srgbClr val="CCCCFF"/>
    <a:srgbClr val="FF3300"/>
    <a:srgbClr val="993300"/>
    <a:srgbClr val="FFFF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0" autoAdjust="0"/>
    <p:restoredTop sz="94660" autoAdjust="0"/>
  </p:normalViewPr>
  <p:slideViewPr>
    <p:cSldViewPr>
      <p:cViewPr varScale="1">
        <p:scale>
          <a:sx n="49" d="100"/>
          <a:sy n="49" d="100"/>
        </p:scale>
        <p:origin x="-11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D11F06F-1C7C-4650-BD03-402744A02B2F}" type="doc">
      <dgm:prSet loTypeId="urn:microsoft.com/office/officeart/2005/8/layout/vProcess5" loCatId="process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08EF5C0F-89DC-455C-A6F7-D7EABCD305E4}">
      <dgm:prSet phldrT="[文本]" custT="1"/>
      <dgm:spPr/>
      <dgm:t>
        <a:bodyPr/>
        <a:lstStyle/>
        <a:p>
          <a:r>
            <a:rPr lang="zh-CN" altLang="en-US" sz="3300" b="1" dirty="0" smtClean="0">
              <a:ln>
                <a:solidFill>
                  <a:schemeClr val="bg2">
                    <a:lumMod val="75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rPr>
            <a:t>层次分析法（</a:t>
          </a:r>
          <a:r>
            <a:rPr lang="en-US" altLang="zh-CN" sz="3300" b="1" dirty="0" smtClean="0">
              <a:ln>
                <a:solidFill>
                  <a:schemeClr val="bg2">
                    <a:lumMod val="75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rPr>
            <a:t>AHP</a:t>
          </a:r>
          <a:r>
            <a:rPr lang="zh-CN" altLang="en-US" sz="3300" b="1" dirty="0" smtClean="0">
              <a:ln>
                <a:solidFill>
                  <a:schemeClr val="bg2">
                    <a:lumMod val="75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rPr>
            <a:t>）</a:t>
          </a:r>
          <a:endParaRPr lang="zh-CN" altLang="en-US" sz="3300" b="1" dirty="0">
            <a:ln>
              <a:solidFill>
                <a:schemeClr val="bg2">
                  <a:lumMod val="75000"/>
                </a:schemeClr>
              </a:solidFill>
            </a:ln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黑体" pitchFamily="2" charset="-122"/>
            <a:ea typeface="黑体" pitchFamily="2" charset="-122"/>
          </a:endParaRPr>
        </a:p>
      </dgm:t>
    </dgm:pt>
    <dgm:pt modelId="{0431ED11-96D0-465D-ABB0-47C0676F925B}" type="parTrans" cxnId="{D405034B-87DC-4D7D-BAE1-A48EF61C7D1A}">
      <dgm:prSet/>
      <dgm:spPr/>
      <dgm:t>
        <a:bodyPr/>
        <a:lstStyle/>
        <a:p>
          <a:endParaRPr lang="zh-CN" altLang="en-US"/>
        </a:p>
      </dgm:t>
    </dgm:pt>
    <dgm:pt modelId="{882696A3-621E-45D0-892F-1F789E7BF126}" type="sibTrans" cxnId="{D405034B-87DC-4D7D-BAE1-A48EF61C7D1A}">
      <dgm:prSet/>
      <dgm:spPr/>
      <dgm:t>
        <a:bodyPr/>
        <a:lstStyle/>
        <a:p>
          <a:endParaRPr lang="zh-CN" altLang="en-US"/>
        </a:p>
      </dgm:t>
    </dgm:pt>
    <dgm:pt modelId="{BA064641-4018-4208-A1DB-E8FBDE4914C5}">
      <dgm:prSet phldrT="[文本]" custT="1"/>
      <dgm:spPr/>
      <dgm:t>
        <a:bodyPr/>
        <a:lstStyle/>
        <a:p>
          <a:pPr algn="ctr"/>
          <a:r>
            <a:rPr lang="zh-CN" altLang="en-US" sz="3000" b="1" dirty="0" smtClean="0">
              <a:latin typeface="黑体" pitchFamily="2" charset="-122"/>
              <a:ea typeface="黑体" pitchFamily="2" charset="-122"/>
            </a:rPr>
            <a:t>专家调查问卷法</a:t>
          </a:r>
        </a:p>
      </dgm:t>
    </dgm:pt>
    <dgm:pt modelId="{99BC1D4A-4ADC-4F13-8D9A-BBCBC38A5071}" type="parTrans" cxnId="{5B645EFE-FC92-4B84-82C7-2A446FF91E61}">
      <dgm:prSet/>
      <dgm:spPr/>
      <dgm:t>
        <a:bodyPr/>
        <a:lstStyle/>
        <a:p>
          <a:endParaRPr lang="zh-CN" altLang="en-US"/>
        </a:p>
      </dgm:t>
    </dgm:pt>
    <dgm:pt modelId="{19439720-1311-4AA7-99B7-98BAA543036D}" type="sibTrans" cxnId="{5B645EFE-FC92-4B84-82C7-2A446FF91E61}">
      <dgm:prSet/>
      <dgm:spPr/>
      <dgm:t>
        <a:bodyPr/>
        <a:lstStyle/>
        <a:p>
          <a:endParaRPr lang="zh-CN" altLang="en-US"/>
        </a:p>
      </dgm:t>
    </dgm:pt>
    <dgm:pt modelId="{70B169EA-F74D-41D8-A963-1672723D5CBD}">
      <dgm:prSet phldrT="[文本]" custT="1"/>
      <dgm:spPr/>
      <dgm:t>
        <a:bodyPr/>
        <a:lstStyle/>
        <a:p>
          <a:pPr algn="ctr"/>
          <a:r>
            <a:rPr lang="zh-CN" altLang="en-US" sz="3000" b="1" dirty="0" smtClean="0">
              <a:latin typeface="黑体" pitchFamily="2" charset="-122"/>
              <a:ea typeface="黑体" pitchFamily="2" charset="-122"/>
            </a:rPr>
            <a:t>指标体系权重赋值</a:t>
          </a:r>
        </a:p>
      </dgm:t>
    </dgm:pt>
    <dgm:pt modelId="{583D784E-96B9-4046-86E8-0F7B90AF0A66}" type="parTrans" cxnId="{ABA78055-C9C0-4932-9A5A-0EC529E02776}">
      <dgm:prSet/>
      <dgm:spPr/>
      <dgm:t>
        <a:bodyPr/>
        <a:lstStyle/>
        <a:p>
          <a:endParaRPr lang="zh-CN" altLang="en-US"/>
        </a:p>
      </dgm:t>
    </dgm:pt>
    <dgm:pt modelId="{AC0A7013-7ACC-4ACD-95E7-2117D8F17321}" type="sibTrans" cxnId="{ABA78055-C9C0-4932-9A5A-0EC529E02776}">
      <dgm:prSet/>
      <dgm:spPr/>
      <dgm:t>
        <a:bodyPr/>
        <a:lstStyle/>
        <a:p>
          <a:endParaRPr lang="zh-CN" altLang="en-US"/>
        </a:p>
      </dgm:t>
    </dgm:pt>
    <dgm:pt modelId="{AEB71AB9-5A72-451A-BEB1-C81A90EA4C6E}" type="pres">
      <dgm:prSet presAssocID="{BD11F06F-1C7C-4650-BD03-402744A02B2F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0F5A105-9E48-4E52-94BB-CC05CD202D62}" type="pres">
      <dgm:prSet presAssocID="{BD11F06F-1C7C-4650-BD03-402744A02B2F}" presName="dummyMaxCanvas" presStyleCnt="0">
        <dgm:presLayoutVars/>
      </dgm:prSet>
      <dgm:spPr/>
      <dgm:t>
        <a:bodyPr/>
        <a:lstStyle/>
        <a:p>
          <a:endParaRPr lang="zh-CN" altLang="en-US"/>
        </a:p>
      </dgm:t>
    </dgm:pt>
    <dgm:pt modelId="{C78D8786-86AF-4EED-813B-EE7F9B442A02}" type="pres">
      <dgm:prSet presAssocID="{BD11F06F-1C7C-4650-BD03-402744A02B2F}" presName="ThreeNodes_1" presStyleLbl="node1" presStyleIdx="0" presStyleCnt="3" custLinFactNeighborY="-529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1EC49CE-0C25-4845-9A0C-26ECF624E10B}" type="pres">
      <dgm:prSet presAssocID="{BD11F06F-1C7C-4650-BD03-402744A02B2F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5987EF0-CE5C-4AB2-A6B0-914B3D957A7F}" type="pres">
      <dgm:prSet presAssocID="{BD11F06F-1C7C-4650-BD03-402744A02B2F}" presName="ThreeNodes_3" presStyleLbl="node1" presStyleIdx="2" presStyleCnt="3" custLinFactNeighborX="0" custLinFactNeighborY="-52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275C8DE-8B97-492D-845F-91C80D2362AF}" type="pres">
      <dgm:prSet presAssocID="{BD11F06F-1C7C-4650-BD03-402744A02B2F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D820D1E-0752-438D-B7D5-6359D464A320}" type="pres">
      <dgm:prSet presAssocID="{BD11F06F-1C7C-4650-BD03-402744A02B2F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31921CA-17A2-421F-8810-462140A445D7}" type="pres">
      <dgm:prSet presAssocID="{BD11F06F-1C7C-4650-BD03-402744A02B2F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E493082-42A6-46B9-B7C1-4E55969D1151}" type="pres">
      <dgm:prSet presAssocID="{BD11F06F-1C7C-4650-BD03-402744A02B2F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650BACB-3E7D-4636-8E14-0FD1ED5A5CFF}" type="pres">
      <dgm:prSet presAssocID="{BD11F06F-1C7C-4650-BD03-402744A02B2F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5A545A4-F69B-474B-A312-A7D5775102CC}" type="presOf" srcId="{70B169EA-F74D-41D8-A963-1672723D5CBD}" destId="{A5987EF0-CE5C-4AB2-A6B0-914B3D957A7F}" srcOrd="0" destOrd="0" presId="urn:microsoft.com/office/officeart/2005/8/layout/vProcess5"/>
    <dgm:cxn modelId="{A7140BFA-D628-4053-868C-0C447CD3572D}" type="presOf" srcId="{BA064641-4018-4208-A1DB-E8FBDE4914C5}" destId="{D1EC49CE-0C25-4845-9A0C-26ECF624E10B}" srcOrd="0" destOrd="0" presId="urn:microsoft.com/office/officeart/2005/8/layout/vProcess5"/>
    <dgm:cxn modelId="{5B645EFE-FC92-4B84-82C7-2A446FF91E61}" srcId="{BD11F06F-1C7C-4650-BD03-402744A02B2F}" destId="{BA064641-4018-4208-A1DB-E8FBDE4914C5}" srcOrd="1" destOrd="0" parTransId="{99BC1D4A-4ADC-4F13-8D9A-BBCBC38A5071}" sibTransId="{19439720-1311-4AA7-99B7-98BAA543036D}"/>
    <dgm:cxn modelId="{0B44701E-15C8-42B4-8ED3-A375EFB10CFB}" type="presOf" srcId="{BA064641-4018-4208-A1DB-E8FBDE4914C5}" destId="{3E493082-42A6-46B9-B7C1-4E55969D1151}" srcOrd="1" destOrd="0" presId="urn:microsoft.com/office/officeart/2005/8/layout/vProcess5"/>
    <dgm:cxn modelId="{B6C4C593-416F-4396-A7B8-05E10756B965}" type="presOf" srcId="{19439720-1311-4AA7-99B7-98BAA543036D}" destId="{AD820D1E-0752-438D-B7D5-6359D464A320}" srcOrd="0" destOrd="0" presId="urn:microsoft.com/office/officeart/2005/8/layout/vProcess5"/>
    <dgm:cxn modelId="{D405034B-87DC-4D7D-BAE1-A48EF61C7D1A}" srcId="{BD11F06F-1C7C-4650-BD03-402744A02B2F}" destId="{08EF5C0F-89DC-455C-A6F7-D7EABCD305E4}" srcOrd="0" destOrd="0" parTransId="{0431ED11-96D0-465D-ABB0-47C0676F925B}" sibTransId="{882696A3-621E-45D0-892F-1F789E7BF126}"/>
    <dgm:cxn modelId="{ABA78055-C9C0-4932-9A5A-0EC529E02776}" srcId="{BD11F06F-1C7C-4650-BD03-402744A02B2F}" destId="{70B169EA-F74D-41D8-A963-1672723D5CBD}" srcOrd="2" destOrd="0" parTransId="{583D784E-96B9-4046-86E8-0F7B90AF0A66}" sibTransId="{AC0A7013-7ACC-4ACD-95E7-2117D8F17321}"/>
    <dgm:cxn modelId="{4BE9921E-6F33-4F90-8477-F3C5975E2316}" type="presOf" srcId="{08EF5C0F-89DC-455C-A6F7-D7EABCD305E4}" destId="{C78D8786-86AF-4EED-813B-EE7F9B442A02}" srcOrd="0" destOrd="0" presId="urn:microsoft.com/office/officeart/2005/8/layout/vProcess5"/>
    <dgm:cxn modelId="{7902A5A8-79BD-4F23-A1E1-35C0FDA1AC6F}" type="presOf" srcId="{08EF5C0F-89DC-455C-A6F7-D7EABCD305E4}" destId="{F31921CA-17A2-421F-8810-462140A445D7}" srcOrd="1" destOrd="0" presId="urn:microsoft.com/office/officeart/2005/8/layout/vProcess5"/>
    <dgm:cxn modelId="{CA5B6767-3B17-4F50-B652-BDF97D25491D}" type="presOf" srcId="{70B169EA-F74D-41D8-A963-1672723D5CBD}" destId="{4650BACB-3E7D-4636-8E14-0FD1ED5A5CFF}" srcOrd="1" destOrd="0" presId="urn:microsoft.com/office/officeart/2005/8/layout/vProcess5"/>
    <dgm:cxn modelId="{117BEB45-B5C2-46E4-81F6-779C2DD1A4BB}" type="presOf" srcId="{882696A3-621E-45D0-892F-1F789E7BF126}" destId="{F275C8DE-8B97-492D-845F-91C80D2362AF}" srcOrd="0" destOrd="0" presId="urn:microsoft.com/office/officeart/2005/8/layout/vProcess5"/>
    <dgm:cxn modelId="{F4D27F6E-981D-4A58-9C75-B1797BA44AE9}" type="presOf" srcId="{BD11F06F-1C7C-4650-BD03-402744A02B2F}" destId="{AEB71AB9-5A72-451A-BEB1-C81A90EA4C6E}" srcOrd="0" destOrd="0" presId="urn:microsoft.com/office/officeart/2005/8/layout/vProcess5"/>
    <dgm:cxn modelId="{021490DA-1494-4981-932D-627B403C2548}" type="presParOf" srcId="{AEB71AB9-5A72-451A-BEB1-C81A90EA4C6E}" destId="{10F5A105-9E48-4E52-94BB-CC05CD202D62}" srcOrd="0" destOrd="0" presId="urn:microsoft.com/office/officeart/2005/8/layout/vProcess5"/>
    <dgm:cxn modelId="{8E2C5C5B-C329-4D3F-AC62-0362C5815BAB}" type="presParOf" srcId="{AEB71AB9-5A72-451A-BEB1-C81A90EA4C6E}" destId="{C78D8786-86AF-4EED-813B-EE7F9B442A02}" srcOrd="1" destOrd="0" presId="urn:microsoft.com/office/officeart/2005/8/layout/vProcess5"/>
    <dgm:cxn modelId="{62882D40-2302-4D5F-A3E6-A5E1157D8E84}" type="presParOf" srcId="{AEB71AB9-5A72-451A-BEB1-C81A90EA4C6E}" destId="{D1EC49CE-0C25-4845-9A0C-26ECF624E10B}" srcOrd="2" destOrd="0" presId="urn:microsoft.com/office/officeart/2005/8/layout/vProcess5"/>
    <dgm:cxn modelId="{D0C8C506-CFDE-4E18-8534-A239205D976B}" type="presParOf" srcId="{AEB71AB9-5A72-451A-BEB1-C81A90EA4C6E}" destId="{A5987EF0-CE5C-4AB2-A6B0-914B3D957A7F}" srcOrd="3" destOrd="0" presId="urn:microsoft.com/office/officeart/2005/8/layout/vProcess5"/>
    <dgm:cxn modelId="{534D4DC1-FFDE-451D-A4D7-306643C3D89B}" type="presParOf" srcId="{AEB71AB9-5A72-451A-BEB1-C81A90EA4C6E}" destId="{F275C8DE-8B97-492D-845F-91C80D2362AF}" srcOrd="4" destOrd="0" presId="urn:microsoft.com/office/officeart/2005/8/layout/vProcess5"/>
    <dgm:cxn modelId="{D4148F0D-DEB3-4B18-ACAE-BD141D9E29C0}" type="presParOf" srcId="{AEB71AB9-5A72-451A-BEB1-C81A90EA4C6E}" destId="{AD820D1E-0752-438D-B7D5-6359D464A320}" srcOrd="5" destOrd="0" presId="urn:microsoft.com/office/officeart/2005/8/layout/vProcess5"/>
    <dgm:cxn modelId="{0A1DB952-640F-4032-8C9A-3C80844248D3}" type="presParOf" srcId="{AEB71AB9-5A72-451A-BEB1-C81A90EA4C6E}" destId="{F31921CA-17A2-421F-8810-462140A445D7}" srcOrd="6" destOrd="0" presId="urn:microsoft.com/office/officeart/2005/8/layout/vProcess5"/>
    <dgm:cxn modelId="{D0DCA68C-16AE-410C-922D-D49334D4ED1F}" type="presParOf" srcId="{AEB71AB9-5A72-451A-BEB1-C81A90EA4C6E}" destId="{3E493082-42A6-46B9-B7C1-4E55969D1151}" srcOrd="7" destOrd="0" presId="urn:microsoft.com/office/officeart/2005/8/layout/vProcess5"/>
    <dgm:cxn modelId="{FE96B42D-6AF4-4344-96F3-E02698251E7A}" type="presParOf" srcId="{AEB71AB9-5A72-451A-BEB1-C81A90EA4C6E}" destId="{4650BACB-3E7D-4636-8E14-0FD1ED5A5CFF}" srcOrd="8" destOrd="0" presId="urn:microsoft.com/office/officeart/2005/8/layout/vProcess5"/>
  </dgm:cxnLst>
  <dgm:bg/>
  <dgm:whole/>
  <dgm:extLst>
    <a:ext uri="http://schemas.microsoft.com/office/drawing/2008/diagram"/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fld id="{86CFDFAE-5445-4839-8795-2AD665332BAD}" type="datetimeFigureOut">
              <a:rPr lang="zh-CN" altLang="en-US"/>
              <a:pPr>
                <a:defRPr/>
              </a:pPr>
              <a:t>2012-3-29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fld id="{8026F015-9E3F-4D0D-BFF6-0A467ABCB2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51C536E-67C9-48D3-AFE8-23817B3CDCDC}" type="slidenum">
              <a:rPr lang="en-US" altLang="zh-CN" smtClean="0">
                <a:latin typeface="Arial" pitchFamily="34" charset="0"/>
              </a:rPr>
              <a:pPr/>
              <a:t>26</a:t>
            </a:fld>
            <a:endParaRPr lang="en-US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42910" y="1643050"/>
            <a:ext cx="7772400" cy="1470025"/>
          </a:xfrm>
        </p:spPr>
        <p:txBody>
          <a:bodyPr/>
          <a:lstStyle>
            <a:lvl1pPr algn="ctr">
              <a:defRPr sz="4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428728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2011-9-17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AAC7A8-F54E-4830-8C0A-FF72E8019D2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571480"/>
            <a:ext cx="8358246" cy="927100"/>
          </a:xfrm>
        </p:spPr>
        <p:txBody>
          <a:bodyPr/>
          <a:lstStyle>
            <a:lvl1pPr>
              <a:defRPr>
                <a:latin typeface="汉仪大宋简" pitchFamily="49" charset="-122"/>
                <a:ea typeface="汉仪大宋简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汉仪大宋简" pitchFamily="49" charset="-122"/>
                <a:ea typeface="汉仪大宋简" pitchFamily="49" charset="-122"/>
              </a:defRPr>
            </a:lvl1pPr>
            <a:lvl2pPr>
              <a:defRPr>
                <a:latin typeface="汉仪大宋简" pitchFamily="49" charset="-122"/>
                <a:ea typeface="汉仪大宋简" pitchFamily="49" charset="-122"/>
              </a:defRPr>
            </a:lvl2pPr>
            <a:lvl3pPr>
              <a:defRPr>
                <a:latin typeface="汉仪大宋简" pitchFamily="49" charset="-122"/>
                <a:ea typeface="汉仪大宋简" pitchFamily="49" charset="-122"/>
              </a:defRPr>
            </a:lvl3pPr>
            <a:lvl4pPr>
              <a:defRPr>
                <a:latin typeface="汉仪大宋简" pitchFamily="49" charset="-122"/>
                <a:ea typeface="汉仪大宋简" pitchFamily="49" charset="-122"/>
              </a:defRPr>
            </a:lvl4pPr>
            <a:lvl5pPr>
              <a:defRPr>
                <a:latin typeface="汉仪大宋简" pitchFamily="49" charset="-122"/>
                <a:ea typeface="汉仪大宋简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2011-9-17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A53667-0007-4AA0-9674-713DD7583A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2011-9-17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D35AC2-3E90-4890-B597-3E450336160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 descr="top副本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7313" y="549275"/>
            <a:ext cx="822960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1639888"/>
            <a:ext cx="836295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2011-9-17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73AF2F47-3DD0-4EE0-8B20-A65E03AE3E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6619875"/>
            <a:ext cx="9144000" cy="265113"/>
          </a:xfrm>
          <a:prstGeom prst="rect">
            <a:avLst/>
          </a:prstGeom>
          <a:solidFill>
            <a:srgbClr val="800000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>
              <a:defRPr/>
            </a:pPr>
            <a:endParaRPr lang="zh-CN" altLang="en-US" sz="2800" b="1" baseline="30000">
              <a:solidFill>
                <a:srgbClr val="000000"/>
              </a:solidFill>
              <a:ea typeface="华文中宋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4" r:id="rId2"/>
    <p:sldLayoutId id="2147483725" r:id="rId3"/>
    <p:sldLayoutId id="2147483727" r:id="rId4"/>
  </p:sldLayoutIdLst>
  <p:transition/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汉仪大宋简" pitchFamily="49" charset="-122"/>
          <a:ea typeface="汉仪大宋简" pitchFamily="49" charset="-122"/>
          <a:cs typeface="汉仪大宋简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汉仪大宋简" pitchFamily="49" charset="-122"/>
          <a:ea typeface="汉仪大宋简" pitchFamily="49" charset="-122"/>
          <a:cs typeface="汉仪大宋简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汉仪大宋简" pitchFamily="49" charset="-122"/>
          <a:ea typeface="汉仪大宋简" pitchFamily="49" charset="-122"/>
          <a:cs typeface="汉仪大宋简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汉仪大宋简" pitchFamily="49" charset="-122"/>
          <a:ea typeface="汉仪大宋简" pitchFamily="49" charset="-122"/>
          <a:cs typeface="汉仪大宋简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汉仪大宋简" pitchFamily="49" charset="-122"/>
          <a:ea typeface="汉仪大宋简" pitchFamily="49" charset="-122"/>
          <a:cs typeface="汉仪大宋简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汉仪大宋简" pitchFamily="49" charset="-122"/>
          <a:ea typeface="汉仪大宋简" pitchFamily="49" charset="-122"/>
          <a:cs typeface="汉仪大宋简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汉仪大宋简" pitchFamily="49" charset="-122"/>
          <a:ea typeface="汉仪大宋简" pitchFamily="49" charset="-122"/>
          <a:cs typeface="汉仪大宋简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汉仪大宋简" pitchFamily="49" charset="-122"/>
          <a:ea typeface="汉仪大宋简" pitchFamily="49" charset="-122"/>
          <a:cs typeface="汉仪大宋简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汉仪大宋简" pitchFamily="49" charset="-122"/>
          <a:ea typeface="汉仪大宋简" pitchFamily="49" charset="-122"/>
          <a:cs typeface="汉仪大宋简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汉仪大宋简" pitchFamily="49" charset="-122"/>
          <a:ea typeface="汉仪大宋简" pitchFamily="49" charset="-122"/>
          <a:cs typeface="汉仪大宋简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11" Type="http://schemas.openxmlformats.org/officeDocument/2006/relationships/image" Target="../media/image4.jpeg"/><Relationship Id="rId5" Type="http://schemas.openxmlformats.org/officeDocument/2006/relationships/image" Target="../media/image10.jpeg"/><Relationship Id="rId10" Type="http://schemas.openxmlformats.org/officeDocument/2006/relationships/image" Target="../media/image15.pn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700808"/>
            <a:ext cx="9144000" cy="308392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kumimoji="1" lang="en-US" altLang="zh-CN" sz="4000" b="1" spc="50" dirty="0">
                <a:ln w="11430"/>
                <a:solidFill>
                  <a:srgbClr val="CC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2011</a:t>
            </a:r>
            <a:r>
              <a:rPr kumimoji="1" lang="zh-CN" altLang="en-US" sz="4000" b="1" spc="50" dirty="0">
                <a:ln w="11430"/>
                <a:solidFill>
                  <a:srgbClr val="CC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中国上市公司会计投资者保护指数</a:t>
            </a:r>
            <a:endParaRPr kumimoji="1" lang="en-US" altLang="zh-CN" sz="4000" b="1" spc="50" dirty="0">
              <a:ln w="11430"/>
              <a:solidFill>
                <a:srgbClr val="CC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marL="342900" indent="-342900" algn="ctr">
              <a:spcBef>
                <a:spcPct val="20000"/>
              </a:spcBef>
              <a:defRPr/>
            </a:pPr>
            <a:r>
              <a:rPr kumimoji="1" lang="en-US" altLang="zh-CN" sz="2000" b="1" spc="50" dirty="0">
                <a:ln w="11430">
                  <a:noFill/>
                </a:ln>
                <a:solidFill>
                  <a:srgbClr val="CC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2011 China Listed Companies Accounting-based Investor Protection Index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kumimoji="1" lang="zh-CN" altLang="en-US" sz="3200" b="1" spc="50" dirty="0">
                <a:ln w="11430"/>
                <a:solidFill>
                  <a:srgbClr val="CC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发布会</a:t>
            </a:r>
            <a:endParaRPr kumimoji="1" lang="en-US" altLang="zh-CN" sz="3200" b="1" spc="50" dirty="0">
              <a:ln w="11430"/>
              <a:solidFill>
                <a:srgbClr val="CC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marL="342900" indent="-342900" algn="ctr">
              <a:spcBef>
                <a:spcPct val="20000"/>
              </a:spcBef>
              <a:defRPr/>
            </a:pPr>
            <a:r>
              <a:rPr kumimoji="1" lang="en-US" altLang="zh-CN" sz="2000" b="1" spc="50" dirty="0">
                <a:ln w="11430">
                  <a:noFill/>
                </a:ln>
                <a:solidFill>
                  <a:srgbClr val="CC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Release Conference</a:t>
            </a:r>
            <a:endParaRPr kumimoji="1" lang="zh-CN" altLang="en-US" sz="2000" b="1" spc="50" dirty="0">
              <a:ln w="11430">
                <a:noFill/>
              </a:ln>
              <a:solidFill>
                <a:srgbClr val="CC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marL="342900" indent="-342900" algn="ctr">
              <a:lnSpc>
                <a:spcPct val="150000"/>
              </a:lnSpc>
              <a:spcBef>
                <a:spcPct val="20000"/>
              </a:spcBef>
              <a:defRPr/>
            </a:pPr>
            <a:endParaRPr kumimoji="1" lang="zh-CN" altLang="en-US" sz="4000" b="1" spc="50" dirty="0">
              <a:ln w="11430"/>
              <a:solidFill>
                <a:srgbClr val="CC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4100" name="Picture 26" descr="xiaohuir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3714752"/>
            <a:ext cx="1584325" cy="154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3276600" y="5949950"/>
            <a:ext cx="251936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b="1" dirty="0">
                <a:latin typeface="Times New Roman" pitchFamily="18" charset="0"/>
                <a:ea typeface="+mn-ea"/>
                <a:cs typeface="Times New Roman" pitchFamily="18" charset="0"/>
              </a:rPr>
              <a:t>北    京      </a:t>
            </a:r>
            <a:endParaRPr lang="en-US" altLang="zh-CN" b="1" dirty="0"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algn="ctr">
              <a:defRPr/>
            </a:pPr>
            <a:r>
              <a:rPr lang="en-US" altLang="zh-CN" b="1" dirty="0">
                <a:latin typeface="Times New Roman" pitchFamily="18" charset="0"/>
                <a:ea typeface="+mn-ea"/>
                <a:cs typeface="Times New Roman" pitchFamily="18" charset="0"/>
              </a:rPr>
              <a:t>2011</a:t>
            </a:r>
            <a:r>
              <a:rPr lang="zh-CN" altLang="en-US" b="1" dirty="0">
                <a:latin typeface="Times New Roman" pitchFamily="18" charset="0"/>
                <a:ea typeface="+mn-ea"/>
                <a:cs typeface="Times New Roman" pitchFamily="18" charset="0"/>
              </a:rPr>
              <a:t>年</a:t>
            </a:r>
            <a:r>
              <a:rPr lang="en-US" altLang="zh-CN" b="1" dirty="0">
                <a:latin typeface="Times New Roman" pitchFamily="18" charset="0"/>
                <a:ea typeface="+mn-ea"/>
                <a:cs typeface="Times New Roman" pitchFamily="18" charset="0"/>
              </a:rPr>
              <a:t>11</a:t>
            </a:r>
            <a:r>
              <a:rPr lang="zh-CN" altLang="en-US" b="1" dirty="0">
                <a:latin typeface="Times New Roman" pitchFamily="18" charset="0"/>
                <a:ea typeface="+mn-ea"/>
                <a:cs typeface="Times New Roman" pitchFamily="18" charset="0"/>
              </a:rPr>
              <a:t>月</a:t>
            </a:r>
            <a:r>
              <a:rPr lang="en-US" altLang="zh-CN" b="1" dirty="0"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lang="zh-CN" altLang="en-US" b="1" dirty="0">
                <a:latin typeface="Times New Roman" pitchFamily="18" charset="0"/>
                <a:ea typeface="+mn-ea"/>
                <a:cs typeface="Times New Roman" pitchFamily="18" charset="0"/>
              </a:rPr>
              <a:t>日</a:t>
            </a:r>
          </a:p>
        </p:txBody>
      </p:sp>
      <p:pic>
        <p:nvPicPr>
          <p:cNvPr id="7" name="Picture 5" descr="D:\投资者保护研究中心\logo\logo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285728"/>
            <a:ext cx="5786447" cy="951014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428860" y="5357826"/>
            <a:ext cx="400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http://www.zgtzzbh.org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52" descr="工商大学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63" y="5949950"/>
            <a:ext cx="2357437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315" name="Group 71"/>
          <p:cNvGrpSpPr>
            <a:grpSpLocks/>
          </p:cNvGrpSpPr>
          <p:nvPr/>
        </p:nvGrpSpPr>
        <p:grpSpPr bwMode="auto">
          <a:xfrm>
            <a:off x="827088" y="2124075"/>
            <a:ext cx="7648575" cy="3968750"/>
            <a:chOff x="166" y="1296"/>
            <a:chExt cx="5266" cy="2820"/>
          </a:xfrm>
        </p:grpSpPr>
        <p:sp>
          <p:nvSpPr>
            <p:cNvPr id="13318" name="Oval 23"/>
            <p:cNvSpPr>
              <a:spLocks noChangeArrowheads="1"/>
            </p:cNvSpPr>
            <p:nvPr/>
          </p:nvSpPr>
          <p:spPr bwMode="auto">
            <a:xfrm>
              <a:off x="1632" y="1536"/>
              <a:ext cx="2544" cy="2496"/>
            </a:xfrm>
            <a:prstGeom prst="ellipse">
              <a:avLst/>
            </a:prstGeom>
            <a:gradFill rotWithShape="1">
              <a:gsLst>
                <a:gs pos="0">
                  <a:srgbClr val="CCECFF"/>
                </a:gs>
                <a:gs pos="100000">
                  <a:srgbClr val="FFFFFF"/>
                </a:gs>
              </a:gsLst>
              <a:lin ang="5400000" scaled="1"/>
            </a:gradFill>
            <a:ln w="9525" algn="ctr">
              <a:solidFill>
                <a:srgbClr val="99CC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3319" name="Group 24"/>
            <p:cNvGrpSpPr>
              <a:grpSpLocks/>
            </p:cNvGrpSpPr>
            <p:nvPr/>
          </p:nvGrpSpPr>
          <p:grpSpPr bwMode="auto">
            <a:xfrm>
              <a:off x="2256" y="2160"/>
              <a:ext cx="1296" cy="1344"/>
              <a:chOff x="2016" y="1920"/>
              <a:chExt cx="1680" cy="1680"/>
            </a:xfrm>
          </p:grpSpPr>
          <p:sp>
            <p:nvSpPr>
              <p:cNvPr id="13364" name="Oval 25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FF6600"/>
                  </a:gs>
                  <a:gs pos="100000">
                    <a:srgbClr val="742E00"/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65" name="Freeform 26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252 w 1321"/>
                  <a:gd name="T1" fmla="*/ 318 h 712"/>
                  <a:gd name="T2" fmla="*/ 1268 w 1321"/>
                  <a:gd name="T3" fmla="*/ 351 h 712"/>
                  <a:gd name="T4" fmla="*/ 1271 w 1321"/>
                  <a:gd name="T5" fmla="*/ 381 h 712"/>
                  <a:gd name="T6" fmla="*/ 1266 w 1321"/>
                  <a:gd name="T7" fmla="*/ 409 h 712"/>
                  <a:gd name="T8" fmla="*/ 1249 w 1321"/>
                  <a:gd name="T9" fmla="*/ 436 h 712"/>
                  <a:gd name="T10" fmla="*/ 1224 w 1321"/>
                  <a:gd name="T11" fmla="*/ 459 h 712"/>
                  <a:gd name="T12" fmla="*/ 1193 w 1321"/>
                  <a:gd name="T13" fmla="*/ 479 h 712"/>
                  <a:gd name="T14" fmla="*/ 1151 w 1321"/>
                  <a:gd name="T15" fmla="*/ 498 h 712"/>
                  <a:gd name="T16" fmla="*/ 1104 w 1321"/>
                  <a:gd name="T17" fmla="*/ 515 h 712"/>
                  <a:gd name="T18" fmla="*/ 1051 w 1321"/>
                  <a:gd name="T19" fmla="*/ 529 h 712"/>
                  <a:gd name="T20" fmla="*/ 992 w 1321"/>
                  <a:gd name="T21" fmla="*/ 541 h 712"/>
                  <a:gd name="T22" fmla="*/ 931 w 1321"/>
                  <a:gd name="T23" fmla="*/ 550 h 712"/>
                  <a:gd name="T24" fmla="*/ 862 w 1321"/>
                  <a:gd name="T25" fmla="*/ 558 h 712"/>
                  <a:gd name="T26" fmla="*/ 793 w 1321"/>
                  <a:gd name="T27" fmla="*/ 563 h 712"/>
                  <a:gd name="T28" fmla="*/ 765 w 1321"/>
                  <a:gd name="T29" fmla="*/ 565 h 712"/>
                  <a:gd name="T30" fmla="*/ 458 w 1321"/>
                  <a:gd name="T31" fmla="*/ 565 h 712"/>
                  <a:gd name="T32" fmla="*/ 454 w 1321"/>
                  <a:gd name="T33" fmla="*/ 565 h 712"/>
                  <a:gd name="T34" fmla="*/ 393 w 1321"/>
                  <a:gd name="T35" fmla="*/ 561 h 712"/>
                  <a:gd name="T36" fmla="*/ 335 w 1321"/>
                  <a:gd name="T37" fmla="*/ 558 h 712"/>
                  <a:gd name="T38" fmla="*/ 280 w 1321"/>
                  <a:gd name="T39" fmla="*/ 552 h 712"/>
                  <a:gd name="T40" fmla="*/ 227 w 1321"/>
                  <a:gd name="T41" fmla="*/ 547 h 712"/>
                  <a:gd name="T42" fmla="*/ 179 w 1321"/>
                  <a:gd name="T43" fmla="*/ 537 h 712"/>
                  <a:gd name="T44" fmla="*/ 135 w 1321"/>
                  <a:gd name="T45" fmla="*/ 525 h 712"/>
                  <a:gd name="T46" fmla="*/ 98 w 1321"/>
                  <a:gd name="T47" fmla="*/ 514 h 712"/>
                  <a:gd name="T48" fmla="*/ 65 w 1321"/>
                  <a:gd name="T49" fmla="*/ 500 h 712"/>
                  <a:gd name="T50" fmla="*/ 37 w 1321"/>
                  <a:gd name="T51" fmla="*/ 482 h 712"/>
                  <a:gd name="T52" fmla="*/ 18 w 1321"/>
                  <a:gd name="T53" fmla="*/ 462 h 712"/>
                  <a:gd name="T54" fmla="*/ 6 w 1321"/>
                  <a:gd name="T55" fmla="*/ 439 h 712"/>
                  <a:gd name="T56" fmla="*/ 0 w 1321"/>
                  <a:gd name="T57" fmla="*/ 416 h 712"/>
                  <a:gd name="T58" fmla="*/ 0 w 1321"/>
                  <a:gd name="T59" fmla="*/ 412 h 712"/>
                  <a:gd name="T60" fmla="*/ 4 w 1321"/>
                  <a:gd name="T61" fmla="*/ 386 h 712"/>
                  <a:gd name="T62" fmla="*/ 16 w 1321"/>
                  <a:gd name="T63" fmla="*/ 354 h 712"/>
                  <a:gd name="T64" fmla="*/ 49 w 1321"/>
                  <a:gd name="T65" fmla="*/ 293 h 712"/>
                  <a:gd name="T66" fmla="*/ 90 w 1321"/>
                  <a:gd name="T67" fmla="*/ 237 h 712"/>
                  <a:gd name="T68" fmla="*/ 141 w 1321"/>
                  <a:gd name="T69" fmla="*/ 186 h 712"/>
                  <a:gd name="T70" fmla="*/ 196 w 1321"/>
                  <a:gd name="T71" fmla="*/ 140 h 712"/>
                  <a:gd name="T72" fmla="*/ 260 w 1321"/>
                  <a:gd name="T73" fmla="*/ 99 h 712"/>
                  <a:gd name="T74" fmla="*/ 329 w 1321"/>
                  <a:gd name="T75" fmla="*/ 65 h 712"/>
                  <a:gd name="T76" fmla="*/ 399 w 1321"/>
                  <a:gd name="T77" fmla="*/ 37 h 712"/>
                  <a:gd name="T78" fmla="*/ 479 w 1321"/>
                  <a:gd name="T79" fmla="*/ 17 h 712"/>
                  <a:gd name="T80" fmla="*/ 559 w 1321"/>
                  <a:gd name="T81" fmla="*/ 4 h 712"/>
                  <a:gd name="T82" fmla="*/ 642 w 1321"/>
                  <a:gd name="T83" fmla="*/ 0 h 712"/>
                  <a:gd name="T84" fmla="*/ 642 w 1321"/>
                  <a:gd name="T85" fmla="*/ 0 h 712"/>
                  <a:gd name="T86" fmla="*/ 731 w 1321"/>
                  <a:gd name="T87" fmla="*/ 4 h 712"/>
                  <a:gd name="T88" fmla="*/ 815 w 1321"/>
                  <a:gd name="T89" fmla="*/ 18 h 712"/>
                  <a:gd name="T90" fmla="*/ 897 w 1321"/>
                  <a:gd name="T91" fmla="*/ 42 h 712"/>
                  <a:gd name="T92" fmla="*/ 972 w 1321"/>
                  <a:gd name="T93" fmla="*/ 71 h 712"/>
                  <a:gd name="T94" fmla="*/ 1042 w 1321"/>
                  <a:gd name="T95" fmla="*/ 109 h 712"/>
                  <a:gd name="T96" fmla="*/ 1106 w 1321"/>
                  <a:gd name="T97" fmla="*/ 154 h 712"/>
                  <a:gd name="T98" fmla="*/ 1163 w 1321"/>
                  <a:gd name="T99" fmla="*/ 203 h 712"/>
                  <a:gd name="T100" fmla="*/ 1211 w 1321"/>
                  <a:gd name="T101" fmla="*/ 257 h 712"/>
                  <a:gd name="T102" fmla="*/ 1252 w 1321"/>
                  <a:gd name="T103" fmla="*/ 318 h 712"/>
                  <a:gd name="T104" fmla="*/ 1252 w 1321"/>
                  <a:gd name="T105" fmla="*/ 318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6600"/>
                  </a:gs>
                </a:gsLst>
                <a:lin ang="5400000" scaled="1"/>
              </a:gradFill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" name="Text Box 27"/>
            <p:cNvSpPr txBox="1">
              <a:spLocks noChangeArrowheads="1"/>
            </p:cNvSpPr>
            <p:nvPr/>
          </p:nvSpPr>
          <p:spPr bwMode="gray">
            <a:xfrm>
              <a:off x="2354" y="2378"/>
              <a:ext cx="1230" cy="8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en-US" altLang="zh-CN" sz="2400" b="1" dirty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ea typeface="宋体" charset="-122"/>
                </a:rPr>
                <a:t>2010</a:t>
              </a:r>
              <a:r>
                <a:rPr lang="zh-CN" altLang="en-US" sz="2400" b="1" dirty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ea typeface="宋体" charset="-122"/>
                </a:rPr>
                <a:t>年度</a:t>
              </a:r>
              <a:r>
                <a:rPr lang="en-US" altLang="zh-CN" sz="2400" b="1" dirty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ea typeface="宋体" charset="-122"/>
                </a:rPr>
                <a:t>1918</a:t>
              </a:r>
              <a:r>
                <a:rPr lang="zh-CN" altLang="en-US" sz="2400" b="1" dirty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ea typeface="宋体" charset="-122"/>
                </a:rPr>
                <a:t>个上市公司年样本</a:t>
              </a:r>
              <a:endParaRPr lang="en-US" altLang="zh-CN" sz="24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宋体" charset="-122"/>
              </a:endParaRPr>
            </a:p>
          </p:txBody>
        </p:sp>
        <p:grpSp>
          <p:nvGrpSpPr>
            <p:cNvPr id="13321" name="Group 28"/>
            <p:cNvGrpSpPr>
              <a:grpSpLocks/>
            </p:cNvGrpSpPr>
            <p:nvPr/>
          </p:nvGrpSpPr>
          <p:grpSpPr bwMode="auto">
            <a:xfrm>
              <a:off x="2640" y="1296"/>
              <a:ext cx="432" cy="415"/>
              <a:chOff x="2640" y="1088"/>
              <a:chExt cx="432" cy="415"/>
            </a:xfrm>
          </p:grpSpPr>
          <p:grpSp>
            <p:nvGrpSpPr>
              <p:cNvPr id="13360" name="Group 29"/>
              <p:cNvGrpSpPr>
                <a:grpSpLocks/>
              </p:cNvGrpSpPr>
              <p:nvPr/>
            </p:nvGrpSpPr>
            <p:grpSpPr bwMode="auto">
              <a:xfrm>
                <a:off x="2640" y="1088"/>
                <a:ext cx="432" cy="415"/>
                <a:chOff x="2016" y="1920"/>
                <a:chExt cx="1680" cy="1680"/>
              </a:xfrm>
            </p:grpSpPr>
            <p:sp>
              <p:nvSpPr>
                <p:cNvPr id="13362" name="Oval 30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66"/>
                    </a:gs>
                    <a:gs pos="100000">
                      <a:srgbClr val="6C6C2B"/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63" name="Freeform 31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252 w 1321"/>
                    <a:gd name="T1" fmla="*/ 318 h 712"/>
                    <a:gd name="T2" fmla="*/ 1268 w 1321"/>
                    <a:gd name="T3" fmla="*/ 351 h 712"/>
                    <a:gd name="T4" fmla="*/ 1271 w 1321"/>
                    <a:gd name="T5" fmla="*/ 381 h 712"/>
                    <a:gd name="T6" fmla="*/ 1266 w 1321"/>
                    <a:gd name="T7" fmla="*/ 409 h 712"/>
                    <a:gd name="T8" fmla="*/ 1249 w 1321"/>
                    <a:gd name="T9" fmla="*/ 436 h 712"/>
                    <a:gd name="T10" fmla="*/ 1224 w 1321"/>
                    <a:gd name="T11" fmla="*/ 459 h 712"/>
                    <a:gd name="T12" fmla="*/ 1193 w 1321"/>
                    <a:gd name="T13" fmla="*/ 479 h 712"/>
                    <a:gd name="T14" fmla="*/ 1151 w 1321"/>
                    <a:gd name="T15" fmla="*/ 498 h 712"/>
                    <a:gd name="T16" fmla="*/ 1104 w 1321"/>
                    <a:gd name="T17" fmla="*/ 515 h 712"/>
                    <a:gd name="T18" fmla="*/ 1051 w 1321"/>
                    <a:gd name="T19" fmla="*/ 529 h 712"/>
                    <a:gd name="T20" fmla="*/ 992 w 1321"/>
                    <a:gd name="T21" fmla="*/ 541 h 712"/>
                    <a:gd name="T22" fmla="*/ 931 w 1321"/>
                    <a:gd name="T23" fmla="*/ 550 h 712"/>
                    <a:gd name="T24" fmla="*/ 862 w 1321"/>
                    <a:gd name="T25" fmla="*/ 558 h 712"/>
                    <a:gd name="T26" fmla="*/ 793 w 1321"/>
                    <a:gd name="T27" fmla="*/ 563 h 712"/>
                    <a:gd name="T28" fmla="*/ 765 w 1321"/>
                    <a:gd name="T29" fmla="*/ 565 h 712"/>
                    <a:gd name="T30" fmla="*/ 458 w 1321"/>
                    <a:gd name="T31" fmla="*/ 565 h 712"/>
                    <a:gd name="T32" fmla="*/ 454 w 1321"/>
                    <a:gd name="T33" fmla="*/ 565 h 712"/>
                    <a:gd name="T34" fmla="*/ 393 w 1321"/>
                    <a:gd name="T35" fmla="*/ 561 h 712"/>
                    <a:gd name="T36" fmla="*/ 335 w 1321"/>
                    <a:gd name="T37" fmla="*/ 558 h 712"/>
                    <a:gd name="T38" fmla="*/ 280 w 1321"/>
                    <a:gd name="T39" fmla="*/ 552 h 712"/>
                    <a:gd name="T40" fmla="*/ 227 w 1321"/>
                    <a:gd name="T41" fmla="*/ 547 h 712"/>
                    <a:gd name="T42" fmla="*/ 179 w 1321"/>
                    <a:gd name="T43" fmla="*/ 537 h 712"/>
                    <a:gd name="T44" fmla="*/ 135 w 1321"/>
                    <a:gd name="T45" fmla="*/ 525 h 712"/>
                    <a:gd name="T46" fmla="*/ 98 w 1321"/>
                    <a:gd name="T47" fmla="*/ 514 h 712"/>
                    <a:gd name="T48" fmla="*/ 65 w 1321"/>
                    <a:gd name="T49" fmla="*/ 500 h 712"/>
                    <a:gd name="T50" fmla="*/ 37 w 1321"/>
                    <a:gd name="T51" fmla="*/ 482 h 712"/>
                    <a:gd name="T52" fmla="*/ 18 w 1321"/>
                    <a:gd name="T53" fmla="*/ 462 h 712"/>
                    <a:gd name="T54" fmla="*/ 6 w 1321"/>
                    <a:gd name="T55" fmla="*/ 439 h 712"/>
                    <a:gd name="T56" fmla="*/ 0 w 1321"/>
                    <a:gd name="T57" fmla="*/ 416 h 712"/>
                    <a:gd name="T58" fmla="*/ 0 w 1321"/>
                    <a:gd name="T59" fmla="*/ 412 h 712"/>
                    <a:gd name="T60" fmla="*/ 4 w 1321"/>
                    <a:gd name="T61" fmla="*/ 386 h 712"/>
                    <a:gd name="T62" fmla="*/ 16 w 1321"/>
                    <a:gd name="T63" fmla="*/ 354 h 712"/>
                    <a:gd name="T64" fmla="*/ 49 w 1321"/>
                    <a:gd name="T65" fmla="*/ 293 h 712"/>
                    <a:gd name="T66" fmla="*/ 90 w 1321"/>
                    <a:gd name="T67" fmla="*/ 237 h 712"/>
                    <a:gd name="T68" fmla="*/ 141 w 1321"/>
                    <a:gd name="T69" fmla="*/ 186 h 712"/>
                    <a:gd name="T70" fmla="*/ 196 w 1321"/>
                    <a:gd name="T71" fmla="*/ 140 h 712"/>
                    <a:gd name="T72" fmla="*/ 260 w 1321"/>
                    <a:gd name="T73" fmla="*/ 99 h 712"/>
                    <a:gd name="T74" fmla="*/ 329 w 1321"/>
                    <a:gd name="T75" fmla="*/ 65 h 712"/>
                    <a:gd name="T76" fmla="*/ 399 w 1321"/>
                    <a:gd name="T77" fmla="*/ 37 h 712"/>
                    <a:gd name="T78" fmla="*/ 479 w 1321"/>
                    <a:gd name="T79" fmla="*/ 17 h 712"/>
                    <a:gd name="T80" fmla="*/ 559 w 1321"/>
                    <a:gd name="T81" fmla="*/ 4 h 712"/>
                    <a:gd name="T82" fmla="*/ 642 w 1321"/>
                    <a:gd name="T83" fmla="*/ 0 h 712"/>
                    <a:gd name="T84" fmla="*/ 642 w 1321"/>
                    <a:gd name="T85" fmla="*/ 0 h 712"/>
                    <a:gd name="T86" fmla="*/ 731 w 1321"/>
                    <a:gd name="T87" fmla="*/ 4 h 712"/>
                    <a:gd name="T88" fmla="*/ 815 w 1321"/>
                    <a:gd name="T89" fmla="*/ 18 h 712"/>
                    <a:gd name="T90" fmla="*/ 897 w 1321"/>
                    <a:gd name="T91" fmla="*/ 42 h 712"/>
                    <a:gd name="T92" fmla="*/ 972 w 1321"/>
                    <a:gd name="T93" fmla="*/ 71 h 712"/>
                    <a:gd name="T94" fmla="*/ 1042 w 1321"/>
                    <a:gd name="T95" fmla="*/ 109 h 712"/>
                    <a:gd name="T96" fmla="*/ 1106 w 1321"/>
                    <a:gd name="T97" fmla="*/ 154 h 712"/>
                    <a:gd name="T98" fmla="*/ 1163 w 1321"/>
                    <a:gd name="T99" fmla="*/ 203 h 712"/>
                    <a:gd name="T100" fmla="*/ 1211 w 1321"/>
                    <a:gd name="T101" fmla="*/ 257 h 712"/>
                    <a:gd name="T102" fmla="*/ 1252 w 1321"/>
                    <a:gd name="T103" fmla="*/ 318 h 712"/>
                    <a:gd name="T104" fmla="*/ 1252 w 1321"/>
                    <a:gd name="T105" fmla="*/ 318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FFFF66"/>
                    </a:gs>
                  </a:gsLst>
                  <a:lin ang="5400000" scaled="1"/>
                </a:gradFill>
                <a:ln w="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49" name="Text Box 32"/>
              <p:cNvSpPr txBox="1">
                <a:spLocks noChangeArrowheads="1"/>
              </p:cNvSpPr>
              <p:nvPr/>
            </p:nvSpPr>
            <p:spPr bwMode="gray">
              <a:xfrm>
                <a:off x="2724" y="1152"/>
                <a:ext cx="284" cy="311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  <a:ea typeface="宋体" charset="-122"/>
                  </a:rPr>
                  <a:t>B</a:t>
                </a:r>
              </a:p>
            </p:txBody>
          </p:sp>
        </p:grpSp>
        <p:grpSp>
          <p:nvGrpSpPr>
            <p:cNvPr id="13322" name="Group 33"/>
            <p:cNvGrpSpPr>
              <a:grpSpLocks/>
            </p:cNvGrpSpPr>
            <p:nvPr/>
          </p:nvGrpSpPr>
          <p:grpSpPr bwMode="auto">
            <a:xfrm>
              <a:off x="2236" y="3383"/>
              <a:ext cx="201" cy="176"/>
              <a:chOff x="2236" y="3191"/>
              <a:chExt cx="201" cy="176"/>
            </a:xfrm>
          </p:grpSpPr>
          <p:sp>
            <p:nvSpPr>
              <p:cNvPr id="13358" name="Oval 34"/>
              <p:cNvSpPr>
                <a:spLocks noChangeArrowheads="1"/>
              </p:cNvSpPr>
              <p:nvPr/>
            </p:nvSpPr>
            <p:spPr bwMode="gray">
              <a:xfrm rot="-3372907">
                <a:off x="2239" y="3282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rgbClr val="33CCCC"/>
                  </a:gs>
                  <a:gs pos="100000">
                    <a:srgbClr val="228888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59" name="Oval 35"/>
              <p:cNvSpPr>
                <a:spLocks noChangeArrowheads="1"/>
              </p:cNvSpPr>
              <p:nvPr/>
            </p:nvSpPr>
            <p:spPr bwMode="gray">
              <a:xfrm rot="-3372907">
                <a:off x="2353" y="3188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rgbClr val="33CCCC"/>
                  </a:gs>
                  <a:gs pos="100000">
                    <a:srgbClr val="228888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3323" name="Group 36"/>
            <p:cNvGrpSpPr>
              <a:grpSpLocks/>
            </p:cNvGrpSpPr>
            <p:nvPr/>
          </p:nvGrpSpPr>
          <p:grpSpPr bwMode="auto">
            <a:xfrm>
              <a:off x="1824" y="3549"/>
              <a:ext cx="432" cy="432"/>
              <a:chOff x="1824" y="3357"/>
              <a:chExt cx="432" cy="432"/>
            </a:xfrm>
          </p:grpSpPr>
          <p:grpSp>
            <p:nvGrpSpPr>
              <p:cNvPr id="13354" name="Group 37"/>
              <p:cNvGrpSpPr>
                <a:grpSpLocks/>
              </p:cNvGrpSpPr>
              <p:nvPr/>
            </p:nvGrpSpPr>
            <p:grpSpPr bwMode="auto">
              <a:xfrm>
                <a:off x="1824" y="3357"/>
                <a:ext cx="432" cy="432"/>
                <a:chOff x="2016" y="1920"/>
                <a:chExt cx="1680" cy="1680"/>
              </a:xfrm>
            </p:grpSpPr>
            <p:sp>
              <p:nvSpPr>
                <p:cNvPr id="13356" name="Oval 38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3CCCC"/>
                    </a:gs>
                    <a:gs pos="100000">
                      <a:srgbClr val="0C3232"/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57" name="Freeform 39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252 w 1321"/>
                    <a:gd name="T1" fmla="*/ 318 h 712"/>
                    <a:gd name="T2" fmla="*/ 1268 w 1321"/>
                    <a:gd name="T3" fmla="*/ 351 h 712"/>
                    <a:gd name="T4" fmla="*/ 1271 w 1321"/>
                    <a:gd name="T5" fmla="*/ 381 h 712"/>
                    <a:gd name="T6" fmla="*/ 1266 w 1321"/>
                    <a:gd name="T7" fmla="*/ 409 h 712"/>
                    <a:gd name="T8" fmla="*/ 1249 w 1321"/>
                    <a:gd name="T9" fmla="*/ 436 h 712"/>
                    <a:gd name="T10" fmla="*/ 1224 w 1321"/>
                    <a:gd name="T11" fmla="*/ 459 h 712"/>
                    <a:gd name="T12" fmla="*/ 1193 w 1321"/>
                    <a:gd name="T13" fmla="*/ 479 h 712"/>
                    <a:gd name="T14" fmla="*/ 1151 w 1321"/>
                    <a:gd name="T15" fmla="*/ 498 h 712"/>
                    <a:gd name="T16" fmla="*/ 1104 w 1321"/>
                    <a:gd name="T17" fmla="*/ 515 h 712"/>
                    <a:gd name="T18" fmla="*/ 1051 w 1321"/>
                    <a:gd name="T19" fmla="*/ 529 h 712"/>
                    <a:gd name="T20" fmla="*/ 992 w 1321"/>
                    <a:gd name="T21" fmla="*/ 541 h 712"/>
                    <a:gd name="T22" fmla="*/ 931 w 1321"/>
                    <a:gd name="T23" fmla="*/ 550 h 712"/>
                    <a:gd name="T24" fmla="*/ 862 w 1321"/>
                    <a:gd name="T25" fmla="*/ 558 h 712"/>
                    <a:gd name="T26" fmla="*/ 793 w 1321"/>
                    <a:gd name="T27" fmla="*/ 563 h 712"/>
                    <a:gd name="T28" fmla="*/ 765 w 1321"/>
                    <a:gd name="T29" fmla="*/ 565 h 712"/>
                    <a:gd name="T30" fmla="*/ 458 w 1321"/>
                    <a:gd name="T31" fmla="*/ 565 h 712"/>
                    <a:gd name="T32" fmla="*/ 454 w 1321"/>
                    <a:gd name="T33" fmla="*/ 565 h 712"/>
                    <a:gd name="T34" fmla="*/ 393 w 1321"/>
                    <a:gd name="T35" fmla="*/ 561 h 712"/>
                    <a:gd name="T36" fmla="*/ 335 w 1321"/>
                    <a:gd name="T37" fmla="*/ 558 h 712"/>
                    <a:gd name="T38" fmla="*/ 280 w 1321"/>
                    <a:gd name="T39" fmla="*/ 552 h 712"/>
                    <a:gd name="T40" fmla="*/ 227 w 1321"/>
                    <a:gd name="T41" fmla="*/ 547 h 712"/>
                    <a:gd name="T42" fmla="*/ 179 w 1321"/>
                    <a:gd name="T43" fmla="*/ 537 h 712"/>
                    <a:gd name="T44" fmla="*/ 135 w 1321"/>
                    <a:gd name="T45" fmla="*/ 525 h 712"/>
                    <a:gd name="T46" fmla="*/ 98 w 1321"/>
                    <a:gd name="T47" fmla="*/ 514 h 712"/>
                    <a:gd name="T48" fmla="*/ 65 w 1321"/>
                    <a:gd name="T49" fmla="*/ 500 h 712"/>
                    <a:gd name="T50" fmla="*/ 37 w 1321"/>
                    <a:gd name="T51" fmla="*/ 482 h 712"/>
                    <a:gd name="T52" fmla="*/ 18 w 1321"/>
                    <a:gd name="T53" fmla="*/ 462 h 712"/>
                    <a:gd name="T54" fmla="*/ 6 w 1321"/>
                    <a:gd name="T55" fmla="*/ 439 h 712"/>
                    <a:gd name="T56" fmla="*/ 0 w 1321"/>
                    <a:gd name="T57" fmla="*/ 416 h 712"/>
                    <a:gd name="T58" fmla="*/ 0 w 1321"/>
                    <a:gd name="T59" fmla="*/ 412 h 712"/>
                    <a:gd name="T60" fmla="*/ 4 w 1321"/>
                    <a:gd name="T61" fmla="*/ 386 h 712"/>
                    <a:gd name="T62" fmla="*/ 16 w 1321"/>
                    <a:gd name="T63" fmla="*/ 354 h 712"/>
                    <a:gd name="T64" fmla="*/ 49 w 1321"/>
                    <a:gd name="T65" fmla="*/ 293 h 712"/>
                    <a:gd name="T66" fmla="*/ 90 w 1321"/>
                    <a:gd name="T67" fmla="*/ 237 h 712"/>
                    <a:gd name="T68" fmla="*/ 141 w 1321"/>
                    <a:gd name="T69" fmla="*/ 186 h 712"/>
                    <a:gd name="T70" fmla="*/ 196 w 1321"/>
                    <a:gd name="T71" fmla="*/ 140 h 712"/>
                    <a:gd name="T72" fmla="*/ 260 w 1321"/>
                    <a:gd name="T73" fmla="*/ 99 h 712"/>
                    <a:gd name="T74" fmla="*/ 329 w 1321"/>
                    <a:gd name="T75" fmla="*/ 65 h 712"/>
                    <a:gd name="T76" fmla="*/ 399 w 1321"/>
                    <a:gd name="T77" fmla="*/ 37 h 712"/>
                    <a:gd name="T78" fmla="*/ 479 w 1321"/>
                    <a:gd name="T79" fmla="*/ 17 h 712"/>
                    <a:gd name="T80" fmla="*/ 559 w 1321"/>
                    <a:gd name="T81" fmla="*/ 4 h 712"/>
                    <a:gd name="T82" fmla="*/ 642 w 1321"/>
                    <a:gd name="T83" fmla="*/ 0 h 712"/>
                    <a:gd name="T84" fmla="*/ 642 w 1321"/>
                    <a:gd name="T85" fmla="*/ 0 h 712"/>
                    <a:gd name="T86" fmla="*/ 731 w 1321"/>
                    <a:gd name="T87" fmla="*/ 4 h 712"/>
                    <a:gd name="T88" fmla="*/ 815 w 1321"/>
                    <a:gd name="T89" fmla="*/ 18 h 712"/>
                    <a:gd name="T90" fmla="*/ 897 w 1321"/>
                    <a:gd name="T91" fmla="*/ 42 h 712"/>
                    <a:gd name="T92" fmla="*/ 972 w 1321"/>
                    <a:gd name="T93" fmla="*/ 71 h 712"/>
                    <a:gd name="T94" fmla="*/ 1042 w 1321"/>
                    <a:gd name="T95" fmla="*/ 109 h 712"/>
                    <a:gd name="T96" fmla="*/ 1106 w 1321"/>
                    <a:gd name="T97" fmla="*/ 154 h 712"/>
                    <a:gd name="T98" fmla="*/ 1163 w 1321"/>
                    <a:gd name="T99" fmla="*/ 203 h 712"/>
                    <a:gd name="T100" fmla="*/ 1211 w 1321"/>
                    <a:gd name="T101" fmla="*/ 257 h 712"/>
                    <a:gd name="T102" fmla="*/ 1252 w 1321"/>
                    <a:gd name="T103" fmla="*/ 318 h 712"/>
                    <a:gd name="T104" fmla="*/ 1252 w 1321"/>
                    <a:gd name="T105" fmla="*/ 318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33CCCC"/>
                    </a:gs>
                  </a:gsLst>
                  <a:lin ang="5400000" scaled="1"/>
                </a:gradFill>
                <a:ln w="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43" name="Text Box 40"/>
              <p:cNvSpPr txBox="1">
                <a:spLocks noChangeArrowheads="1"/>
              </p:cNvSpPr>
              <p:nvPr/>
            </p:nvSpPr>
            <p:spPr bwMode="gray">
              <a:xfrm>
                <a:off x="1899" y="3438"/>
                <a:ext cx="269" cy="311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  <a:ea typeface="宋体" charset="-122"/>
                  </a:rPr>
                  <a:t>E</a:t>
                </a:r>
              </a:p>
            </p:txBody>
          </p:sp>
        </p:grpSp>
        <p:grpSp>
          <p:nvGrpSpPr>
            <p:cNvPr id="13324" name="Group 41"/>
            <p:cNvGrpSpPr>
              <a:grpSpLocks/>
            </p:cNvGrpSpPr>
            <p:nvPr/>
          </p:nvGrpSpPr>
          <p:grpSpPr bwMode="auto">
            <a:xfrm>
              <a:off x="3938" y="2160"/>
              <a:ext cx="430" cy="437"/>
              <a:chOff x="3938" y="1968"/>
              <a:chExt cx="430" cy="437"/>
            </a:xfrm>
          </p:grpSpPr>
          <p:grpSp>
            <p:nvGrpSpPr>
              <p:cNvPr id="13350" name="Group 42"/>
              <p:cNvGrpSpPr>
                <a:grpSpLocks/>
              </p:cNvGrpSpPr>
              <p:nvPr/>
            </p:nvGrpSpPr>
            <p:grpSpPr bwMode="auto">
              <a:xfrm>
                <a:off x="3938" y="1968"/>
                <a:ext cx="430" cy="437"/>
                <a:chOff x="2016" y="1920"/>
                <a:chExt cx="1680" cy="1680"/>
              </a:xfrm>
            </p:grpSpPr>
            <p:sp>
              <p:nvSpPr>
                <p:cNvPr id="13352" name="Oval 43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996E3"/>
                    </a:gs>
                    <a:gs pos="100000">
                      <a:srgbClr val="214467"/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53" name="Freeform 44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252 w 1321"/>
                    <a:gd name="T1" fmla="*/ 318 h 712"/>
                    <a:gd name="T2" fmla="*/ 1268 w 1321"/>
                    <a:gd name="T3" fmla="*/ 351 h 712"/>
                    <a:gd name="T4" fmla="*/ 1271 w 1321"/>
                    <a:gd name="T5" fmla="*/ 381 h 712"/>
                    <a:gd name="T6" fmla="*/ 1266 w 1321"/>
                    <a:gd name="T7" fmla="*/ 409 h 712"/>
                    <a:gd name="T8" fmla="*/ 1249 w 1321"/>
                    <a:gd name="T9" fmla="*/ 436 h 712"/>
                    <a:gd name="T10" fmla="*/ 1224 w 1321"/>
                    <a:gd name="T11" fmla="*/ 459 h 712"/>
                    <a:gd name="T12" fmla="*/ 1193 w 1321"/>
                    <a:gd name="T13" fmla="*/ 479 h 712"/>
                    <a:gd name="T14" fmla="*/ 1151 w 1321"/>
                    <a:gd name="T15" fmla="*/ 498 h 712"/>
                    <a:gd name="T16" fmla="*/ 1104 w 1321"/>
                    <a:gd name="T17" fmla="*/ 515 h 712"/>
                    <a:gd name="T18" fmla="*/ 1051 w 1321"/>
                    <a:gd name="T19" fmla="*/ 529 h 712"/>
                    <a:gd name="T20" fmla="*/ 992 w 1321"/>
                    <a:gd name="T21" fmla="*/ 541 h 712"/>
                    <a:gd name="T22" fmla="*/ 931 w 1321"/>
                    <a:gd name="T23" fmla="*/ 550 h 712"/>
                    <a:gd name="T24" fmla="*/ 862 w 1321"/>
                    <a:gd name="T25" fmla="*/ 558 h 712"/>
                    <a:gd name="T26" fmla="*/ 793 w 1321"/>
                    <a:gd name="T27" fmla="*/ 563 h 712"/>
                    <a:gd name="T28" fmla="*/ 765 w 1321"/>
                    <a:gd name="T29" fmla="*/ 565 h 712"/>
                    <a:gd name="T30" fmla="*/ 458 w 1321"/>
                    <a:gd name="T31" fmla="*/ 565 h 712"/>
                    <a:gd name="T32" fmla="*/ 454 w 1321"/>
                    <a:gd name="T33" fmla="*/ 565 h 712"/>
                    <a:gd name="T34" fmla="*/ 393 w 1321"/>
                    <a:gd name="T35" fmla="*/ 561 h 712"/>
                    <a:gd name="T36" fmla="*/ 335 w 1321"/>
                    <a:gd name="T37" fmla="*/ 558 h 712"/>
                    <a:gd name="T38" fmla="*/ 280 w 1321"/>
                    <a:gd name="T39" fmla="*/ 552 h 712"/>
                    <a:gd name="T40" fmla="*/ 227 w 1321"/>
                    <a:gd name="T41" fmla="*/ 547 h 712"/>
                    <a:gd name="T42" fmla="*/ 179 w 1321"/>
                    <a:gd name="T43" fmla="*/ 537 h 712"/>
                    <a:gd name="T44" fmla="*/ 135 w 1321"/>
                    <a:gd name="T45" fmla="*/ 525 h 712"/>
                    <a:gd name="T46" fmla="*/ 98 w 1321"/>
                    <a:gd name="T47" fmla="*/ 514 h 712"/>
                    <a:gd name="T48" fmla="*/ 65 w 1321"/>
                    <a:gd name="T49" fmla="*/ 500 h 712"/>
                    <a:gd name="T50" fmla="*/ 37 w 1321"/>
                    <a:gd name="T51" fmla="*/ 482 h 712"/>
                    <a:gd name="T52" fmla="*/ 18 w 1321"/>
                    <a:gd name="T53" fmla="*/ 462 h 712"/>
                    <a:gd name="T54" fmla="*/ 6 w 1321"/>
                    <a:gd name="T55" fmla="*/ 439 h 712"/>
                    <a:gd name="T56" fmla="*/ 0 w 1321"/>
                    <a:gd name="T57" fmla="*/ 416 h 712"/>
                    <a:gd name="T58" fmla="*/ 0 w 1321"/>
                    <a:gd name="T59" fmla="*/ 412 h 712"/>
                    <a:gd name="T60" fmla="*/ 4 w 1321"/>
                    <a:gd name="T61" fmla="*/ 386 h 712"/>
                    <a:gd name="T62" fmla="*/ 16 w 1321"/>
                    <a:gd name="T63" fmla="*/ 354 h 712"/>
                    <a:gd name="T64" fmla="*/ 49 w 1321"/>
                    <a:gd name="T65" fmla="*/ 293 h 712"/>
                    <a:gd name="T66" fmla="*/ 90 w 1321"/>
                    <a:gd name="T67" fmla="*/ 237 h 712"/>
                    <a:gd name="T68" fmla="*/ 141 w 1321"/>
                    <a:gd name="T69" fmla="*/ 186 h 712"/>
                    <a:gd name="T70" fmla="*/ 196 w 1321"/>
                    <a:gd name="T71" fmla="*/ 140 h 712"/>
                    <a:gd name="T72" fmla="*/ 260 w 1321"/>
                    <a:gd name="T73" fmla="*/ 99 h 712"/>
                    <a:gd name="T74" fmla="*/ 329 w 1321"/>
                    <a:gd name="T75" fmla="*/ 65 h 712"/>
                    <a:gd name="T76" fmla="*/ 399 w 1321"/>
                    <a:gd name="T77" fmla="*/ 37 h 712"/>
                    <a:gd name="T78" fmla="*/ 479 w 1321"/>
                    <a:gd name="T79" fmla="*/ 17 h 712"/>
                    <a:gd name="T80" fmla="*/ 559 w 1321"/>
                    <a:gd name="T81" fmla="*/ 4 h 712"/>
                    <a:gd name="T82" fmla="*/ 642 w 1321"/>
                    <a:gd name="T83" fmla="*/ 0 h 712"/>
                    <a:gd name="T84" fmla="*/ 642 w 1321"/>
                    <a:gd name="T85" fmla="*/ 0 h 712"/>
                    <a:gd name="T86" fmla="*/ 731 w 1321"/>
                    <a:gd name="T87" fmla="*/ 4 h 712"/>
                    <a:gd name="T88" fmla="*/ 815 w 1321"/>
                    <a:gd name="T89" fmla="*/ 18 h 712"/>
                    <a:gd name="T90" fmla="*/ 897 w 1321"/>
                    <a:gd name="T91" fmla="*/ 42 h 712"/>
                    <a:gd name="T92" fmla="*/ 972 w 1321"/>
                    <a:gd name="T93" fmla="*/ 71 h 712"/>
                    <a:gd name="T94" fmla="*/ 1042 w 1321"/>
                    <a:gd name="T95" fmla="*/ 109 h 712"/>
                    <a:gd name="T96" fmla="*/ 1106 w 1321"/>
                    <a:gd name="T97" fmla="*/ 154 h 712"/>
                    <a:gd name="T98" fmla="*/ 1163 w 1321"/>
                    <a:gd name="T99" fmla="*/ 203 h 712"/>
                    <a:gd name="T100" fmla="*/ 1211 w 1321"/>
                    <a:gd name="T101" fmla="*/ 257 h 712"/>
                    <a:gd name="T102" fmla="*/ 1252 w 1321"/>
                    <a:gd name="T103" fmla="*/ 318 h 712"/>
                    <a:gd name="T104" fmla="*/ 1252 w 1321"/>
                    <a:gd name="T105" fmla="*/ 318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66A7E8"/>
                    </a:gs>
                  </a:gsLst>
                  <a:lin ang="5400000" scaled="1"/>
                </a:gradFill>
                <a:ln w="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9" name="Text Box 45"/>
              <p:cNvSpPr txBox="1">
                <a:spLocks noChangeArrowheads="1"/>
              </p:cNvSpPr>
              <p:nvPr/>
            </p:nvSpPr>
            <p:spPr bwMode="gray">
              <a:xfrm>
                <a:off x="4009" y="2027"/>
                <a:ext cx="279" cy="31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  <a:ea typeface="宋体" charset="-122"/>
                  </a:rPr>
                  <a:t>C</a:t>
                </a:r>
              </a:p>
            </p:txBody>
          </p:sp>
        </p:grpSp>
        <p:grpSp>
          <p:nvGrpSpPr>
            <p:cNvPr id="13325" name="Group 46"/>
            <p:cNvGrpSpPr>
              <a:grpSpLocks/>
            </p:cNvGrpSpPr>
            <p:nvPr/>
          </p:nvGrpSpPr>
          <p:grpSpPr bwMode="auto">
            <a:xfrm>
              <a:off x="3552" y="3552"/>
              <a:ext cx="412" cy="392"/>
              <a:chOff x="3552" y="3339"/>
              <a:chExt cx="412" cy="392"/>
            </a:xfrm>
          </p:grpSpPr>
          <p:grpSp>
            <p:nvGrpSpPr>
              <p:cNvPr id="13346" name="Group 47"/>
              <p:cNvGrpSpPr>
                <a:grpSpLocks/>
              </p:cNvGrpSpPr>
              <p:nvPr/>
            </p:nvGrpSpPr>
            <p:grpSpPr bwMode="auto">
              <a:xfrm>
                <a:off x="3552" y="3339"/>
                <a:ext cx="412" cy="392"/>
                <a:chOff x="2016" y="1920"/>
                <a:chExt cx="1680" cy="1680"/>
              </a:xfrm>
            </p:grpSpPr>
            <p:sp>
              <p:nvSpPr>
                <p:cNvPr id="13348" name="Oval 48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3399"/>
                    </a:gs>
                    <a:gs pos="100000">
                      <a:srgbClr val="741746"/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49" name="Freeform 49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252 w 1321"/>
                    <a:gd name="T1" fmla="*/ 318 h 712"/>
                    <a:gd name="T2" fmla="*/ 1268 w 1321"/>
                    <a:gd name="T3" fmla="*/ 351 h 712"/>
                    <a:gd name="T4" fmla="*/ 1271 w 1321"/>
                    <a:gd name="T5" fmla="*/ 381 h 712"/>
                    <a:gd name="T6" fmla="*/ 1266 w 1321"/>
                    <a:gd name="T7" fmla="*/ 409 h 712"/>
                    <a:gd name="T8" fmla="*/ 1249 w 1321"/>
                    <a:gd name="T9" fmla="*/ 436 h 712"/>
                    <a:gd name="T10" fmla="*/ 1224 w 1321"/>
                    <a:gd name="T11" fmla="*/ 459 h 712"/>
                    <a:gd name="T12" fmla="*/ 1193 w 1321"/>
                    <a:gd name="T13" fmla="*/ 479 h 712"/>
                    <a:gd name="T14" fmla="*/ 1151 w 1321"/>
                    <a:gd name="T15" fmla="*/ 498 h 712"/>
                    <a:gd name="T16" fmla="*/ 1104 w 1321"/>
                    <a:gd name="T17" fmla="*/ 515 h 712"/>
                    <a:gd name="T18" fmla="*/ 1051 w 1321"/>
                    <a:gd name="T19" fmla="*/ 529 h 712"/>
                    <a:gd name="T20" fmla="*/ 992 w 1321"/>
                    <a:gd name="T21" fmla="*/ 541 h 712"/>
                    <a:gd name="T22" fmla="*/ 931 w 1321"/>
                    <a:gd name="T23" fmla="*/ 550 h 712"/>
                    <a:gd name="T24" fmla="*/ 862 w 1321"/>
                    <a:gd name="T25" fmla="*/ 558 h 712"/>
                    <a:gd name="T26" fmla="*/ 793 w 1321"/>
                    <a:gd name="T27" fmla="*/ 563 h 712"/>
                    <a:gd name="T28" fmla="*/ 765 w 1321"/>
                    <a:gd name="T29" fmla="*/ 565 h 712"/>
                    <a:gd name="T30" fmla="*/ 458 w 1321"/>
                    <a:gd name="T31" fmla="*/ 565 h 712"/>
                    <a:gd name="T32" fmla="*/ 454 w 1321"/>
                    <a:gd name="T33" fmla="*/ 565 h 712"/>
                    <a:gd name="T34" fmla="*/ 393 w 1321"/>
                    <a:gd name="T35" fmla="*/ 561 h 712"/>
                    <a:gd name="T36" fmla="*/ 335 w 1321"/>
                    <a:gd name="T37" fmla="*/ 558 h 712"/>
                    <a:gd name="T38" fmla="*/ 280 w 1321"/>
                    <a:gd name="T39" fmla="*/ 552 h 712"/>
                    <a:gd name="T40" fmla="*/ 227 w 1321"/>
                    <a:gd name="T41" fmla="*/ 547 h 712"/>
                    <a:gd name="T42" fmla="*/ 179 w 1321"/>
                    <a:gd name="T43" fmla="*/ 537 h 712"/>
                    <a:gd name="T44" fmla="*/ 135 w 1321"/>
                    <a:gd name="T45" fmla="*/ 525 h 712"/>
                    <a:gd name="T46" fmla="*/ 98 w 1321"/>
                    <a:gd name="T47" fmla="*/ 514 h 712"/>
                    <a:gd name="T48" fmla="*/ 65 w 1321"/>
                    <a:gd name="T49" fmla="*/ 500 h 712"/>
                    <a:gd name="T50" fmla="*/ 37 w 1321"/>
                    <a:gd name="T51" fmla="*/ 482 h 712"/>
                    <a:gd name="T52" fmla="*/ 18 w 1321"/>
                    <a:gd name="T53" fmla="*/ 462 h 712"/>
                    <a:gd name="T54" fmla="*/ 6 w 1321"/>
                    <a:gd name="T55" fmla="*/ 439 h 712"/>
                    <a:gd name="T56" fmla="*/ 0 w 1321"/>
                    <a:gd name="T57" fmla="*/ 416 h 712"/>
                    <a:gd name="T58" fmla="*/ 0 w 1321"/>
                    <a:gd name="T59" fmla="*/ 412 h 712"/>
                    <a:gd name="T60" fmla="*/ 4 w 1321"/>
                    <a:gd name="T61" fmla="*/ 386 h 712"/>
                    <a:gd name="T62" fmla="*/ 16 w 1321"/>
                    <a:gd name="T63" fmla="*/ 354 h 712"/>
                    <a:gd name="T64" fmla="*/ 49 w 1321"/>
                    <a:gd name="T65" fmla="*/ 293 h 712"/>
                    <a:gd name="T66" fmla="*/ 90 w 1321"/>
                    <a:gd name="T67" fmla="*/ 237 h 712"/>
                    <a:gd name="T68" fmla="*/ 141 w 1321"/>
                    <a:gd name="T69" fmla="*/ 186 h 712"/>
                    <a:gd name="T70" fmla="*/ 196 w 1321"/>
                    <a:gd name="T71" fmla="*/ 140 h 712"/>
                    <a:gd name="T72" fmla="*/ 260 w 1321"/>
                    <a:gd name="T73" fmla="*/ 99 h 712"/>
                    <a:gd name="T74" fmla="*/ 329 w 1321"/>
                    <a:gd name="T75" fmla="*/ 65 h 712"/>
                    <a:gd name="T76" fmla="*/ 399 w 1321"/>
                    <a:gd name="T77" fmla="*/ 37 h 712"/>
                    <a:gd name="T78" fmla="*/ 479 w 1321"/>
                    <a:gd name="T79" fmla="*/ 17 h 712"/>
                    <a:gd name="T80" fmla="*/ 559 w 1321"/>
                    <a:gd name="T81" fmla="*/ 4 h 712"/>
                    <a:gd name="T82" fmla="*/ 642 w 1321"/>
                    <a:gd name="T83" fmla="*/ 0 h 712"/>
                    <a:gd name="T84" fmla="*/ 642 w 1321"/>
                    <a:gd name="T85" fmla="*/ 0 h 712"/>
                    <a:gd name="T86" fmla="*/ 731 w 1321"/>
                    <a:gd name="T87" fmla="*/ 4 h 712"/>
                    <a:gd name="T88" fmla="*/ 815 w 1321"/>
                    <a:gd name="T89" fmla="*/ 18 h 712"/>
                    <a:gd name="T90" fmla="*/ 897 w 1321"/>
                    <a:gd name="T91" fmla="*/ 42 h 712"/>
                    <a:gd name="T92" fmla="*/ 972 w 1321"/>
                    <a:gd name="T93" fmla="*/ 71 h 712"/>
                    <a:gd name="T94" fmla="*/ 1042 w 1321"/>
                    <a:gd name="T95" fmla="*/ 109 h 712"/>
                    <a:gd name="T96" fmla="*/ 1106 w 1321"/>
                    <a:gd name="T97" fmla="*/ 154 h 712"/>
                    <a:gd name="T98" fmla="*/ 1163 w 1321"/>
                    <a:gd name="T99" fmla="*/ 203 h 712"/>
                    <a:gd name="T100" fmla="*/ 1211 w 1321"/>
                    <a:gd name="T101" fmla="*/ 257 h 712"/>
                    <a:gd name="T102" fmla="*/ 1252 w 1321"/>
                    <a:gd name="T103" fmla="*/ 318 h 712"/>
                    <a:gd name="T104" fmla="*/ 1252 w 1321"/>
                    <a:gd name="T105" fmla="*/ 318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FF3399"/>
                    </a:gs>
                  </a:gsLst>
                  <a:lin ang="5400000" scaled="1"/>
                </a:gradFill>
                <a:ln w="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5" name="Text Box 50"/>
              <p:cNvSpPr txBox="1">
                <a:spLocks noChangeArrowheads="1"/>
              </p:cNvSpPr>
              <p:nvPr/>
            </p:nvSpPr>
            <p:spPr bwMode="gray">
              <a:xfrm>
                <a:off x="3629" y="3362"/>
                <a:ext cx="302" cy="31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  <a:ea typeface="宋体" charset="-122"/>
                  </a:rPr>
                  <a:t>D</a:t>
                </a:r>
              </a:p>
            </p:txBody>
          </p:sp>
        </p:grpSp>
        <p:grpSp>
          <p:nvGrpSpPr>
            <p:cNvPr id="13326" name="Group 51"/>
            <p:cNvGrpSpPr>
              <a:grpSpLocks/>
            </p:cNvGrpSpPr>
            <p:nvPr/>
          </p:nvGrpSpPr>
          <p:grpSpPr bwMode="auto">
            <a:xfrm>
              <a:off x="1488" y="2160"/>
              <a:ext cx="432" cy="432"/>
              <a:chOff x="1488" y="1968"/>
              <a:chExt cx="432" cy="432"/>
            </a:xfrm>
          </p:grpSpPr>
          <p:grpSp>
            <p:nvGrpSpPr>
              <p:cNvPr id="13342" name="Group 52"/>
              <p:cNvGrpSpPr>
                <a:grpSpLocks/>
              </p:cNvGrpSpPr>
              <p:nvPr/>
            </p:nvGrpSpPr>
            <p:grpSpPr bwMode="auto">
              <a:xfrm>
                <a:off x="1488" y="1968"/>
                <a:ext cx="432" cy="432"/>
                <a:chOff x="2016" y="1920"/>
                <a:chExt cx="1680" cy="1680"/>
              </a:xfrm>
            </p:grpSpPr>
            <p:sp>
              <p:nvSpPr>
                <p:cNvPr id="32" name="Oval 53"/>
                <p:cNvSpPr>
                  <a:spLocks noChangeArrowheads="1"/>
                </p:cNvSpPr>
                <p:nvPr/>
              </p:nvSpPr>
              <p:spPr bwMode="gray">
                <a:xfrm>
                  <a:off x="2018" y="1920"/>
                  <a:ext cx="1679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45490"/>
                        <a:invGamma/>
                      </a:schemeClr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3345" name="Freeform 54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252 w 1321"/>
                    <a:gd name="T1" fmla="*/ 318 h 712"/>
                    <a:gd name="T2" fmla="*/ 1268 w 1321"/>
                    <a:gd name="T3" fmla="*/ 351 h 712"/>
                    <a:gd name="T4" fmla="*/ 1271 w 1321"/>
                    <a:gd name="T5" fmla="*/ 381 h 712"/>
                    <a:gd name="T6" fmla="*/ 1266 w 1321"/>
                    <a:gd name="T7" fmla="*/ 409 h 712"/>
                    <a:gd name="T8" fmla="*/ 1249 w 1321"/>
                    <a:gd name="T9" fmla="*/ 436 h 712"/>
                    <a:gd name="T10" fmla="*/ 1224 w 1321"/>
                    <a:gd name="T11" fmla="*/ 459 h 712"/>
                    <a:gd name="T12" fmla="*/ 1193 w 1321"/>
                    <a:gd name="T13" fmla="*/ 479 h 712"/>
                    <a:gd name="T14" fmla="*/ 1151 w 1321"/>
                    <a:gd name="T15" fmla="*/ 498 h 712"/>
                    <a:gd name="T16" fmla="*/ 1104 w 1321"/>
                    <a:gd name="T17" fmla="*/ 515 h 712"/>
                    <a:gd name="T18" fmla="*/ 1051 w 1321"/>
                    <a:gd name="T19" fmla="*/ 529 h 712"/>
                    <a:gd name="T20" fmla="*/ 992 w 1321"/>
                    <a:gd name="T21" fmla="*/ 541 h 712"/>
                    <a:gd name="T22" fmla="*/ 931 w 1321"/>
                    <a:gd name="T23" fmla="*/ 550 h 712"/>
                    <a:gd name="T24" fmla="*/ 862 w 1321"/>
                    <a:gd name="T25" fmla="*/ 558 h 712"/>
                    <a:gd name="T26" fmla="*/ 793 w 1321"/>
                    <a:gd name="T27" fmla="*/ 563 h 712"/>
                    <a:gd name="T28" fmla="*/ 765 w 1321"/>
                    <a:gd name="T29" fmla="*/ 565 h 712"/>
                    <a:gd name="T30" fmla="*/ 458 w 1321"/>
                    <a:gd name="T31" fmla="*/ 565 h 712"/>
                    <a:gd name="T32" fmla="*/ 454 w 1321"/>
                    <a:gd name="T33" fmla="*/ 565 h 712"/>
                    <a:gd name="T34" fmla="*/ 393 w 1321"/>
                    <a:gd name="T35" fmla="*/ 561 h 712"/>
                    <a:gd name="T36" fmla="*/ 335 w 1321"/>
                    <a:gd name="T37" fmla="*/ 558 h 712"/>
                    <a:gd name="T38" fmla="*/ 280 w 1321"/>
                    <a:gd name="T39" fmla="*/ 552 h 712"/>
                    <a:gd name="T40" fmla="*/ 227 w 1321"/>
                    <a:gd name="T41" fmla="*/ 547 h 712"/>
                    <a:gd name="T42" fmla="*/ 179 w 1321"/>
                    <a:gd name="T43" fmla="*/ 537 h 712"/>
                    <a:gd name="T44" fmla="*/ 135 w 1321"/>
                    <a:gd name="T45" fmla="*/ 525 h 712"/>
                    <a:gd name="T46" fmla="*/ 98 w 1321"/>
                    <a:gd name="T47" fmla="*/ 514 h 712"/>
                    <a:gd name="T48" fmla="*/ 65 w 1321"/>
                    <a:gd name="T49" fmla="*/ 500 h 712"/>
                    <a:gd name="T50" fmla="*/ 37 w 1321"/>
                    <a:gd name="T51" fmla="*/ 482 h 712"/>
                    <a:gd name="T52" fmla="*/ 18 w 1321"/>
                    <a:gd name="T53" fmla="*/ 462 h 712"/>
                    <a:gd name="T54" fmla="*/ 6 w 1321"/>
                    <a:gd name="T55" fmla="*/ 439 h 712"/>
                    <a:gd name="T56" fmla="*/ 0 w 1321"/>
                    <a:gd name="T57" fmla="*/ 416 h 712"/>
                    <a:gd name="T58" fmla="*/ 0 w 1321"/>
                    <a:gd name="T59" fmla="*/ 412 h 712"/>
                    <a:gd name="T60" fmla="*/ 4 w 1321"/>
                    <a:gd name="T61" fmla="*/ 386 h 712"/>
                    <a:gd name="T62" fmla="*/ 16 w 1321"/>
                    <a:gd name="T63" fmla="*/ 354 h 712"/>
                    <a:gd name="T64" fmla="*/ 49 w 1321"/>
                    <a:gd name="T65" fmla="*/ 293 h 712"/>
                    <a:gd name="T66" fmla="*/ 90 w 1321"/>
                    <a:gd name="T67" fmla="*/ 237 h 712"/>
                    <a:gd name="T68" fmla="*/ 141 w 1321"/>
                    <a:gd name="T69" fmla="*/ 186 h 712"/>
                    <a:gd name="T70" fmla="*/ 196 w 1321"/>
                    <a:gd name="T71" fmla="*/ 140 h 712"/>
                    <a:gd name="T72" fmla="*/ 260 w 1321"/>
                    <a:gd name="T73" fmla="*/ 99 h 712"/>
                    <a:gd name="T74" fmla="*/ 329 w 1321"/>
                    <a:gd name="T75" fmla="*/ 65 h 712"/>
                    <a:gd name="T76" fmla="*/ 399 w 1321"/>
                    <a:gd name="T77" fmla="*/ 37 h 712"/>
                    <a:gd name="T78" fmla="*/ 479 w 1321"/>
                    <a:gd name="T79" fmla="*/ 17 h 712"/>
                    <a:gd name="T80" fmla="*/ 559 w 1321"/>
                    <a:gd name="T81" fmla="*/ 4 h 712"/>
                    <a:gd name="T82" fmla="*/ 642 w 1321"/>
                    <a:gd name="T83" fmla="*/ 0 h 712"/>
                    <a:gd name="T84" fmla="*/ 642 w 1321"/>
                    <a:gd name="T85" fmla="*/ 0 h 712"/>
                    <a:gd name="T86" fmla="*/ 731 w 1321"/>
                    <a:gd name="T87" fmla="*/ 4 h 712"/>
                    <a:gd name="T88" fmla="*/ 815 w 1321"/>
                    <a:gd name="T89" fmla="*/ 18 h 712"/>
                    <a:gd name="T90" fmla="*/ 897 w 1321"/>
                    <a:gd name="T91" fmla="*/ 42 h 712"/>
                    <a:gd name="T92" fmla="*/ 972 w 1321"/>
                    <a:gd name="T93" fmla="*/ 71 h 712"/>
                    <a:gd name="T94" fmla="*/ 1042 w 1321"/>
                    <a:gd name="T95" fmla="*/ 109 h 712"/>
                    <a:gd name="T96" fmla="*/ 1106 w 1321"/>
                    <a:gd name="T97" fmla="*/ 154 h 712"/>
                    <a:gd name="T98" fmla="*/ 1163 w 1321"/>
                    <a:gd name="T99" fmla="*/ 203 h 712"/>
                    <a:gd name="T100" fmla="*/ 1211 w 1321"/>
                    <a:gd name="T101" fmla="*/ 257 h 712"/>
                    <a:gd name="T102" fmla="*/ 1252 w 1321"/>
                    <a:gd name="T103" fmla="*/ 318 h 712"/>
                    <a:gd name="T104" fmla="*/ 1252 w 1321"/>
                    <a:gd name="T105" fmla="*/ 318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1" name="Text Box 55"/>
              <p:cNvSpPr txBox="1">
                <a:spLocks noChangeArrowheads="1"/>
              </p:cNvSpPr>
              <p:nvPr/>
            </p:nvSpPr>
            <p:spPr bwMode="gray">
              <a:xfrm>
                <a:off x="1568" y="2017"/>
                <a:ext cx="290" cy="311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  <a:ea typeface="宋体" charset="-122"/>
                  </a:rPr>
                  <a:t>A</a:t>
                </a:r>
              </a:p>
            </p:txBody>
          </p:sp>
        </p:grpSp>
        <p:sp>
          <p:nvSpPr>
            <p:cNvPr id="13327" name="Oval 56"/>
            <p:cNvSpPr>
              <a:spLocks noChangeArrowheads="1"/>
            </p:cNvSpPr>
            <p:nvPr/>
          </p:nvSpPr>
          <p:spPr bwMode="gray">
            <a:xfrm rot="-3372907">
              <a:off x="3507" y="3453"/>
              <a:ext cx="82" cy="87"/>
            </a:xfrm>
            <a:prstGeom prst="ellipse">
              <a:avLst/>
            </a:prstGeom>
            <a:gradFill rotWithShape="1">
              <a:gsLst>
                <a:gs pos="0">
                  <a:srgbClr val="FF3399"/>
                </a:gs>
                <a:gs pos="100000">
                  <a:srgbClr val="AA22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28" name="Oval 57"/>
            <p:cNvSpPr>
              <a:spLocks noChangeArrowheads="1"/>
            </p:cNvSpPr>
            <p:nvPr/>
          </p:nvSpPr>
          <p:spPr bwMode="gray">
            <a:xfrm rot="-3372907">
              <a:off x="3411" y="3357"/>
              <a:ext cx="82" cy="87"/>
            </a:xfrm>
            <a:prstGeom prst="ellipse">
              <a:avLst/>
            </a:prstGeom>
            <a:gradFill rotWithShape="1">
              <a:gsLst>
                <a:gs pos="0">
                  <a:srgbClr val="FF3399"/>
                </a:gs>
                <a:gs pos="100000">
                  <a:srgbClr val="AA22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3329" name="Group 58"/>
            <p:cNvGrpSpPr>
              <a:grpSpLocks/>
            </p:cNvGrpSpPr>
            <p:nvPr/>
          </p:nvGrpSpPr>
          <p:grpSpPr bwMode="auto">
            <a:xfrm>
              <a:off x="1968" y="2448"/>
              <a:ext cx="231" cy="130"/>
              <a:chOff x="2016" y="2304"/>
              <a:chExt cx="231" cy="130"/>
            </a:xfrm>
          </p:grpSpPr>
          <p:sp>
            <p:nvSpPr>
              <p:cNvPr id="28" name="Oval 59"/>
              <p:cNvSpPr>
                <a:spLocks noChangeArrowheads="1"/>
              </p:cNvSpPr>
              <p:nvPr/>
            </p:nvSpPr>
            <p:spPr bwMode="gray">
              <a:xfrm rot="18227093">
                <a:off x="2018" y="2302"/>
                <a:ext cx="82" cy="86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9" name="Oval 60"/>
              <p:cNvSpPr>
                <a:spLocks noChangeArrowheads="1"/>
              </p:cNvSpPr>
              <p:nvPr/>
            </p:nvSpPr>
            <p:spPr bwMode="gray">
              <a:xfrm rot="18227093">
                <a:off x="2163" y="2350"/>
                <a:ext cx="82" cy="86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13330" name="Group 61"/>
            <p:cNvGrpSpPr>
              <a:grpSpLocks/>
            </p:cNvGrpSpPr>
            <p:nvPr/>
          </p:nvGrpSpPr>
          <p:grpSpPr bwMode="auto">
            <a:xfrm>
              <a:off x="2832" y="1804"/>
              <a:ext cx="87" cy="260"/>
              <a:chOff x="2832" y="1612"/>
              <a:chExt cx="87" cy="260"/>
            </a:xfrm>
          </p:grpSpPr>
          <p:sp>
            <p:nvSpPr>
              <p:cNvPr id="13338" name="Oval 62"/>
              <p:cNvSpPr>
                <a:spLocks noChangeArrowheads="1"/>
              </p:cNvSpPr>
              <p:nvPr/>
            </p:nvSpPr>
            <p:spPr bwMode="gray">
              <a:xfrm rot="-3372907">
                <a:off x="2835" y="1609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rgbClr val="FFFF66"/>
                  </a:gs>
                  <a:gs pos="100000">
                    <a:srgbClr val="AAAA44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39" name="Oval 63"/>
              <p:cNvSpPr>
                <a:spLocks noChangeArrowheads="1"/>
              </p:cNvSpPr>
              <p:nvPr/>
            </p:nvSpPr>
            <p:spPr bwMode="gray">
              <a:xfrm rot="-3372907">
                <a:off x="2835" y="1787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rgbClr val="FFFF66"/>
                  </a:gs>
                  <a:gs pos="100000">
                    <a:srgbClr val="AAAA44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3331" name="Oval 64"/>
            <p:cNvSpPr>
              <a:spLocks noChangeArrowheads="1"/>
            </p:cNvSpPr>
            <p:nvPr/>
          </p:nvSpPr>
          <p:spPr bwMode="gray">
            <a:xfrm rot="-3372907">
              <a:off x="3759" y="2463"/>
              <a:ext cx="82" cy="87"/>
            </a:xfrm>
            <a:prstGeom prst="ellipse">
              <a:avLst/>
            </a:prstGeom>
            <a:gradFill rotWithShape="1">
              <a:gsLst>
                <a:gs pos="0">
                  <a:srgbClr val="0099FF"/>
                </a:gs>
                <a:gs pos="100000">
                  <a:srgbClr val="0066A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32" name="Oval 65"/>
            <p:cNvSpPr>
              <a:spLocks noChangeArrowheads="1"/>
            </p:cNvSpPr>
            <p:nvPr/>
          </p:nvSpPr>
          <p:spPr bwMode="gray">
            <a:xfrm rot="-3372907">
              <a:off x="3603" y="2541"/>
              <a:ext cx="82" cy="87"/>
            </a:xfrm>
            <a:prstGeom prst="ellipse">
              <a:avLst/>
            </a:prstGeom>
            <a:gradFill rotWithShape="1">
              <a:gsLst>
                <a:gs pos="0">
                  <a:srgbClr val="0099FF"/>
                </a:gs>
                <a:gs pos="100000">
                  <a:srgbClr val="0066A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80" name="Text Box 66"/>
            <p:cNvSpPr txBox="1">
              <a:spLocks noChangeArrowheads="1"/>
            </p:cNvSpPr>
            <p:nvPr/>
          </p:nvSpPr>
          <p:spPr bwMode="auto">
            <a:xfrm>
              <a:off x="166" y="2326"/>
              <a:ext cx="1328" cy="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b="1" dirty="0">
                  <a:solidFill>
                    <a:schemeClr val="accent6">
                      <a:lumMod val="75000"/>
                    </a:schemeClr>
                  </a:solidFill>
                  <a:latin typeface="黑体" pitchFamily="2" charset="-122"/>
                  <a:ea typeface="黑体" pitchFamily="2" charset="-122"/>
                </a:rPr>
                <a:t>中国证监会网站</a:t>
              </a:r>
              <a:endParaRPr lang="en-US" altLang="zh-CN" b="1" dirty="0">
                <a:solidFill>
                  <a:schemeClr val="accent6">
                    <a:lumMod val="75000"/>
                  </a:schemeClr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15381" name="Text Box 67"/>
            <p:cNvSpPr txBox="1">
              <a:spLocks noChangeArrowheads="1"/>
            </p:cNvSpPr>
            <p:nvPr/>
          </p:nvSpPr>
          <p:spPr bwMode="auto">
            <a:xfrm>
              <a:off x="2943" y="1303"/>
              <a:ext cx="1200" cy="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b="1" dirty="0">
                  <a:solidFill>
                    <a:schemeClr val="accent6">
                      <a:lumMod val="75000"/>
                    </a:schemeClr>
                  </a:solidFill>
                  <a:latin typeface="黑体" pitchFamily="2" charset="-122"/>
                  <a:ea typeface="黑体" pitchFamily="2" charset="-122"/>
                </a:rPr>
                <a:t>公司网站</a:t>
              </a:r>
              <a:endParaRPr lang="en-US" altLang="zh-CN" b="1" dirty="0">
                <a:solidFill>
                  <a:schemeClr val="accent6">
                    <a:lumMod val="75000"/>
                  </a:schemeClr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15382" name="Text Box 68"/>
            <p:cNvSpPr txBox="1">
              <a:spLocks noChangeArrowheads="1"/>
            </p:cNvSpPr>
            <p:nvPr/>
          </p:nvSpPr>
          <p:spPr bwMode="auto">
            <a:xfrm>
              <a:off x="4232" y="2377"/>
              <a:ext cx="1200" cy="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b="1" dirty="0">
                  <a:solidFill>
                    <a:schemeClr val="accent6">
                      <a:lumMod val="75000"/>
                    </a:schemeClr>
                  </a:solidFill>
                  <a:latin typeface="黑体" pitchFamily="2" charset="-122"/>
                  <a:ea typeface="黑体" pitchFamily="2" charset="-122"/>
                </a:rPr>
                <a:t>巨潮资讯网</a:t>
              </a:r>
              <a:endParaRPr lang="en-US" altLang="zh-CN" b="1" dirty="0">
                <a:solidFill>
                  <a:schemeClr val="accent6">
                    <a:lumMod val="75000"/>
                  </a:schemeClr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15383" name="Text Box 69"/>
            <p:cNvSpPr txBox="1">
              <a:spLocks noChangeArrowheads="1"/>
            </p:cNvSpPr>
            <p:nvPr/>
          </p:nvSpPr>
          <p:spPr bwMode="auto">
            <a:xfrm>
              <a:off x="613" y="3657"/>
              <a:ext cx="1200" cy="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en-US" altLang="zh-CN" b="1" dirty="0">
                  <a:solidFill>
                    <a:schemeClr val="accent6">
                      <a:lumMod val="75000"/>
                    </a:schemeClr>
                  </a:solidFill>
                  <a:latin typeface="黑体" pitchFamily="2" charset="-122"/>
                  <a:ea typeface="黑体" pitchFamily="2" charset="-122"/>
                </a:rPr>
                <a:t>CSMAR</a:t>
              </a:r>
              <a:r>
                <a:rPr lang="zh-CN" altLang="en-US" b="1" dirty="0">
                  <a:solidFill>
                    <a:schemeClr val="accent6">
                      <a:lumMod val="75000"/>
                    </a:schemeClr>
                  </a:solidFill>
                  <a:latin typeface="黑体" pitchFamily="2" charset="-122"/>
                  <a:ea typeface="黑体" pitchFamily="2" charset="-122"/>
                </a:rPr>
                <a:t>、</a:t>
              </a:r>
              <a:r>
                <a:rPr lang="en-US" altLang="zh-CN" b="1" dirty="0">
                  <a:solidFill>
                    <a:schemeClr val="accent6">
                      <a:lumMod val="75000"/>
                    </a:schemeClr>
                  </a:solidFill>
                  <a:latin typeface="黑体" pitchFamily="2" charset="-122"/>
                  <a:ea typeface="黑体" pitchFamily="2" charset="-122"/>
                </a:rPr>
                <a:t>CCER</a:t>
              </a:r>
              <a:r>
                <a:rPr lang="zh-CN" altLang="en-US" b="1" dirty="0">
                  <a:solidFill>
                    <a:schemeClr val="accent6">
                      <a:lumMod val="75000"/>
                    </a:schemeClr>
                  </a:solidFill>
                  <a:latin typeface="黑体" pitchFamily="2" charset="-122"/>
                  <a:ea typeface="黑体" pitchFamily="2" charset="-122"/>
                </a:rPr>
                <a:t>数据库</a:t>
              </a:r>
              <a:endParaRPr lang="en-US" altLang="zh-CN" b="1" dirty="0">
                <a:solidFill>
                  <a:schemeClr val="accent6">
                    <a:lumMod val="75000"/>
                  </a:schemeClr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15384" name="Text Box 70"/>
            <p:cNvSpPr txBox="1">
              <a:spLocks noChangeArrowheads="1"/>
            </p:cNvSpPr>
            <p:nvPr/>
          </p:nvSpPr>
          <p:spPr bwMode="auto">
            <a:xfrm>
              <a:off x="3984" y="3450"/>
              <a:ext cx="1200" cy="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b="1" dirty="0">
                  <a:solidFill>
                    <a:schemeClr val="accent6">
                      <a:lumMod val="75000"/>
                    </a:schemeClr>
                  </a:solidFill>
                  <a:latin typeface="黑体" pitchFamily="2" charset="-122"/>
                  <a:ea typeface="黑体" pitchFamily="2" charset="-122"/>
                </a:rPr>
                <a:t>巨灵财经金融服务平台</a:t>
              </a:r>
              <a:endParaRPr lang="en-US" altLang="zh-CN" b="1" dirty="0">
                <a:solidFill>
                  <a:schemeClr val="accent6">
                    <a:lumMod val="75000"/>
                  </a:schemeClr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3207220" y="476672"/>
            <a:ext cx="2448106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cross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样本来源</a:t>
            </a:r>
          </a:p>
        </p:txBody>
      </p:sp>
      <p:sp>
        <p:nvSpPr>
          <p:cNvPr id="57" name="矩形 56"/>
          <p:cNvSpPr/>
          <p:nvPr/>
        </p:nvSpPr>
        <p:spPr>
          <a:xfrm>
            <a:off x="424734" y="1556792"/>
            <a:ext cx="2347066" cy="132343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 eaLnBrk="0" hangingPunct="0">
              <a:buFont typeface="Arial" pitchFamily="34" charset="0"/>
              <a:buChar char="•"/>
              <a:defRPr/>
            </a:pPr>
            <a:r>
              <a:rPr lang="zh-CN" altLang="en-US" sz="2000" b="1" spc="50" dirty="0">
                <a:ln w="11430"/>
                <a:solidFill>
                  <a:srgbClr val="FF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ea typeface="+mn-ea"/>
              </a:rPr>
              <a:t>至</a:t>
            </a:r>
            <a:r>
              <a:rPr lang="en-US" altLang="zh-CN" sz="2000" b="1" spc="50" dirty="0">
                <a:ln w="11430"/>
                <a:solidFill>
                  <a:srgbClr val="FF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ea typeface="+mn-ea"/>
              </a:rPr>
              <a:t>2011</a:t>
            </a:r>
            <a:r>
              <a:rPr lang="zh-CN" altLang="en-US" sz="2000" b="1" spc="50" dirty="0">
                <a:ln w="11430"/>
                <a:solidFill>
                  <a:srgbClr val="FF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ea typeface="+mn-ea"/>
              </a:rPr>
              <a:t>年</a:t>
            </a:r>
            <a:r>
              <a:rPr lang="en-US" altLang="zh-CN" sz="2000" b="1" spc="50" dirty="0">
                <a:ln w="11430"/>
                <a:solidFill>
                  <a:srgbClr val="FF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ea typeface="+mn-ea"/>
              </a:rPr>
              <a:t>4</a:t>
            </a:r>
            <a:r>
              <a:rPr lang="zh-CN" altLang="en-US" sz="2000" b="1" spc="50" dirty="0">
                <a:ln w="11430"/>
                <a:solidFill>
                  <a:srgbClr val="FF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ea typeface="+mn-ea"/>
              </a:rPr>
              <a:t>月</a:t>
            </a:r>
            <a:r>
              <a:rPr lang="en-US" altLang="zh-CN" sz="2000" b="1" spc="50" dirty="0">
                <a:ln w="11430"/>
                <a:solidFill>
                  <a:srgbClr val="FF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ea typeface="+mn-ea"/>
              </a:rPr>
              <a:t>30</a:t>
            </a:r>
            <a:r>
              <a:rPr lang="zh-CN" altLang="en-US" sz="2000" b="1" spc="50" dirty="0">
                <a:ln w="11430"/>
                <a:solidFill>
                  <a:srgbClr val="FF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ea typeface="+mn-ea"/>
              </a:rPr>
              <a:t>日公布的公开信息</a:t>
            </a:r>
            <a:endParaRPr lang="en-US" altLang="zh-CN" sz="2000" b="1" spc="50" dirty="0">
              <a:ln w="11430"/>
              <a:solidFill>
                <a:srgbClr val="FF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  <a:ea typeface="+mn-ea"/>
            </a:endParaRPr>
          </a:p>
          <a:p>
            <a:pPr algn="just" eaLnBrk="0" hangingPunct="0">
              <a:buFont typeface="Arial" pitchFamily="34" charset="0"/>
              <a:buChar char="•"/>
              <a:defRPr/>
            </a:pPr>
            <a:r>
              <a:rPr lang="zh-CN" altLang="en-US" sz="2000" b="1" spc="50" dirty="0">
                <a:ln w="11430"/>
                <a:solidFill>
                  <a:srgbClr val="FF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ea typeface="+mn-ea"/>
              </a:rPr>
              <a:t>剔除了创业板和数据缺失公司样本</a:t>
            </a:r>
            <a:endParaRPr lang="en-US" altLang="zh-CN" sz="2000" b="1" spc="50" dirty="0">
              <a:ln w="11430"/>
              <a:solidFill>
                <a:srgbClr val="FF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827088" y="1628775"/>
          <a:ext cx="7434262" cy="2400300"/>
        </p:xfrm>
        <a:graphic>
          <a:graphicData uri="http://schemas.openxmlformats.org/drawingml/2006/table">
            <a:tbl>
              <a:tblPr/>
              <a:tblGrid>
                <a:gridCol w="1873250"/>
                <a:gridCol w="976312"/>
                <a:gridCol w="1146175"/>
                <a:gridCol w="1146175"/>
                <a:gridCol w="1146175"/>
                <a:gridCol w="1146175"/>
              </a:tblGrid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2011</a:t>
                      </a: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指数</a:t>
                      </a:r>
                      <a:endParaRPr kumimoji="0" 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2D8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平均</a:t>
                      </a:r>
                      <a:endParaRPr kumimoji="0" 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2D8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中位数</a:t>
                      </a:r>
                      <a:endParaRPr kumimoji="0" 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2D8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最小值</a:t>
                      </a:r>
                      <a:endParaRPr kumimoji="0" 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2D8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最大值</a:t>
                      </a:r>
                      <a:endParaRPr kumimoji="0" 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2D8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标准差</a:t>
                      </a:r>
                      <a:endParaRPr kumimoji="0" 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2D8A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投资者保护指数</a:t>
                      </a:r>
                      <a:endParaRPr kumimoji="0" 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2D8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54.70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55.37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25.25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68.23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5.44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－会计信息指数</a:t>
                      </a:r>
                      <a:endParaRPr kumimoji="0" 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2D8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55.10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56.20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0.00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82.58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10.84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－内部控制指数</a:t>
                      </a:r>
                      <a:endParaRPr kumimoji="0" 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2D8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55.20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55.13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19.61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87.45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12.37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－外部审计指数</a:t>
                      </a:r>
                      <a:endParaRPr kumimoji="0" 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2D8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58.83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59.27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27.50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79.95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7.11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－管理控制指数</a:t>
                      </a:r>
                      <a:endParaRPr kumimoji="0" 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2D8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54.27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53.71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30.15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80.84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4.54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－财务运行指数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2D8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50.72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51.22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51.27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19.28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8.73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827088" y="4437063"/>
          <a:ext cx="7416800" cy="1941513"/>
        </p:xfrm>
        <a:graphic>
          <a:graphicData uri="http://schemas.openxmlformats.org/drawingml/2006/table">
            <a:tbl>
              <a:tblPr/>
              <a:tblGrid>
                <a:gridCol w="1873250"/>
                <a:gridCol w="1008062"/>
                <a:gridCol w="1150938"/>
                <a:gridCol w="1081087"/>
                <a:gridCol w="1223963"/>
                <a:gridCol w="1079500"/>
              </a:tblGrid>
              <a:tr h="322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2010</a:t>
                      </a: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指数</a:t>
                      </a:r>
                      <a:endParaRPr kumimoji="0" 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平均</a:t>
                      </a:r>
                      <a:endParaRPr kumimoji="0" 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中位数</a:t>
                      </a:r>
                      <a:endParaRPr kumimoji="0" 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最小值</a:t>
                      </a:r>
                      <a:endParaRPr kumimoji="0" 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最大值</a:t>
                      </a:r>
                      <a:endParaRPr kumimoji="0" 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标准差</a:t>
                      </a:r>
                      <a:endParaRPr kumimoji="0" 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投资者保护指数</a:t>
                      </a:r>
                      <a:endParaRPr kumimoji="0" 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57.15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57.32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37.29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69.79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4.84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－会计信息指数</a:t>
                      </a:r>
                      <a:endParaRPr kumimoji="0" 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55.53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55.46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19.53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83.11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7.05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－内部控制指数</a:t>
                      </a:r>
                      <a:endParaRPr kumimoji="0" 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58.12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60.43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25.16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90.23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11.54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－外部审计指数</a:t>
                      </a:r>
                      <a:endParaRPr kumimoji="0" 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60.73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60.85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32.06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83.25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8.06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－财务运行指数</a:t>
                      </a:r>
                      <a:endParaRPr kumimoji="0" 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55.51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55.55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32.25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75.16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5.81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</a:tr>
            </a:tbl>
          </a:graphicData>
        </a:graphic>
      </p:graphicFrame>
      <p:sp>
        <p:nvSpPr>
          <p:cNvPr id="5" name="椭圆 4"/>
          <p:cNvSpPr/>
          <p:nvPr/>
        </p:nvSpPr>
        <p:spPr>
          <a:xfrm>
            <a:off x="2771775" y="1989138"/>
            <a:ext cx="863600" cy="3603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771775" y="4724400"/>
            <a:ext cx="863600" cy="3603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771775" y="3357563"/>
            <a:ext cx="863600" cy="358775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771775" y="3716338"/>
            <a:ext cx="863600" cy="36036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771775" y="6021388"/>
            <a:ext cx="863600" cy="36036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519113" y="476250"/>
            <a:ext cx="8229600" cy="927100"/>
          </a:xfrm>
        </p:spPr>
        <p:txBody>
          <a:bodyPr/>
          <a:lstStyle/>
          <a:p>
            <a:pPr algn="ctr"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三、指数分析</a:t>
            </a:r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62463" y="3046413"/>
            <a:ext cx="4933950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7"/>
          <p:cNvPicPr>
            <a:picLocks noChangeAspect="1" noChangeArrowheads="1"/>
          </p:cNvPicPr>
          <p:nvPr/>
        </p:nvPicPr>
        <p:blipFill>
          <a:blip r:embed="rId3"/>
          <a:srcRect r="21242"/>
          <a:stretch>
            <a:fillRect/>
          </a:stretch>
        </p:blipFill>
        <p:spPr bwMode="auto">
          <a:xfrm>
            <a:off x="-107950" y="2997200"/>
            <a:ext cx="4714875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179512" y="1484784"/>
            <a:ext cx="8964488" cy="140038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en-US" altLang="zh-CN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        </a:t>
            </a:r>
            <a:r>
              <a:rPr lang="zh-CN" altLang="en-US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上市公司会计投资者保护指数大部分分布在</a:t>
            </a:r>
            <a:r>
              <a:rPr lang="en-US" altLang="zh-CN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50-65</a:t>
            </a:r>
            <a:r>
              <a:rPr lang="zh-CN" altLang="en-US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分之间，均值</a:t>
            </a:r>
            <a:r>
              <a:rPr lang="en-US" altLang="zh-CN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54.70</a:t>
            </a:r>
            <a:r>
              <a:rPr lang="zh-CN" altLang="en-US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分，最高分</a:t>
            </a:r>
            <a:r>
              <a:rPr lang="en-US" altLang="zh-CN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67.33</a:t>
            </a:r>
            <a:r>
              <a:rPr lang="zh-CN" altLang="en-US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分，最低分</a:t>
            </a:r>
            <a:r>
              <a:rPr lang="en-US" altLang="zh-CN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30.19</a:t>
            </a:r>
            <a:r>
              <a:rPr lang="zh-CN" altLang="en-US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分。</a:t>
            </a:r>
            <a:endParaRPr lang="en-US" altLang="zh-CN" sz="20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charset="0"/>
              <a:ea typeface="+mn-ea"/>
            </a:endParaRPr>
          </a:p>
          <a:p>
            <a:pPr>
              <a:spcBef>
                <a:spcPts val="600"/>
              </a:spcBef>
              <a:defRPr/>
            </a:pPr>
            <a:r>
              <a:rPr lang="en-US" altLang="zh-CN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        </a:t>
            </a:r>
            <a:r>
              <a:rPr lang="zh-CN" altLang="zh-CN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与</a:t>
            </a:r>
            <a:r>
              <a:rPr lang="en-US" altLang="zh-CN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2010</a:t>
            </a:r>
            <a:r>
              <a:rPr lang="zh-CN" altLang="zh-CN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年相比，</a:t>
            </a:r>
            <a:r>
              <a:rPr lang="en-US" altLang="zh-CN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2011</a:t>
            </a:r>
            <a:r>
              <a:rPr lang="zh-CN" altLang="zh-CN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年投资者保护程度有所下降，主要原因是财务运行质量较低，而投资质量最为低下。</a:t>
            </a:r>
            <a:endParaRPr lang="zh-CN" altLang="en-US" sz="20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charset="0"/>
              <a:ea typeface="+mn-ea"/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611188" y="549275"/>
            <a:ext cx="8229600" cy="927100"/>
          </a:xfrm>
        </p:spPr>
        <p:txBody>
          <a:bodyPr/>
          <a:lstStyle/>
          <a:p>
            <a:pPr algn="ctr"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总体指数分析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/>
          </p:cNvSpPr>
          <p:nvPr>
            <p:ph type="title"/>
          </p:nvPr>
        </p:nvSpPr>
        <p:spPr>
          <a:xfrm>
            <a:off x="357188" y="571500"/>
            <a:ext cx="8358187" cy="927100"/>
          </a:xfrm>
        </p:spPr>
        <p:txBody>
          <a:bodyPr/>
          <a:lstStyle/>
          <a:p>
            <a:pPr algn="ctr">
              <a:defRPr/>
            </a:pP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2011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年行业指数分析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571500" y="3068638"/>
          <a:ext cx="8001000" cy="2895219"/>
        </p:xfrm>
        <a:graphic>
          <a:graphicData uri="http://schemas.openxmlformats.org/drawingml/2006/table">
            <a:tbl>
              <a:tblPr bandRow="1">
                <a:tableStyleId>{21E4AEA4-8DFA-4A89-87EB-49C32662AFE0}</a:tableStyleId>
              </a:tblPr>
              <a:tblGrid>
                <a:gridCol w="2920380"/>
                <a:gridCol w="1080120"/>
                <a:gridCol w="1095375"/>
                <a:gridCol w="1452563"/>
                <a:gridCol w="1452562"/>
              </a:tblGrid>
              <a:tr h="371475"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solidFill>
                            <a:schemeClr val="bg1"/>
                          </a:solidFill>
                        </a:rPr>
                        <a:t>行业构成</a:t>
                      </a:r>
                      <a:endParaRPr lang="zh-CN" sz="2400" kern="100" dirty="0">
                        <a:solidFill>
                          <a:schemeClr val="bg1"/>
                        </a:solidFill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solidFill>
                            <a:schemeClr val="bg1"/>
                          </a:solidFill>
                        </a:rPr>
                        <a:t>公司数</a:t>
                      </a:r>
                      <a:endParaRPr lang="zh-CN" sz="2400" kern="100" dirty="0">
                        <a:solidFill>
                          <a:schemeClr val="bg1"/>
                        </a:solidFill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solidFill>
                            <a:schemeClr val="bg1"/>
                          </a:solidFill>
                        </a:rPr>
                        <a:t>均值</a:t>
                      </a:r>
                      <a:endParaRPr lang="zh-CN" sz="2400" kern="100" dirty="0">
                        <a:solidFill>
                          <a:schemeClr val="bg1"/>
                        </a:solidFill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solidFill>
                            <a:schemeClr val="bg1"/>
                          </a:solidFill>
                        </a:rPr>
                        <a:t>最大值</a:t>
                      </a:r>
                      <a:endParaRPr lang="zh-CN" sz="2400" kern="100" dirty="0">
                        <a:solidFill>
                          <a:schemeClr val="bg1"/>
                        </a:solidFill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solidFill>
                            <a:schemeClr val="bg1"/>
                          </a:solidFill>
                        </a:rPr>
                        <a:t>最小值</a:t>
                      </a:r>
                      <a:endParaRPr lang="zh-CN" sz="2400" kern="100" dirty="0">
                        <a:solidFill>
                          <a:schemeClr val="bg1"/>
                        </a:solidFill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zh-CN" sz="2400" kern="0" dirty="0"/>
                        <a:t>金融业</a:t>
                      </a:r>
                      <a:endParaRPr lang="zh-CN" sz="24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zh-CN" sz="24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latin typeface="Times New Roman" pitchFamily="18" charset="0"/>
                          <a:cs typeface="Times New Roman" pitchFamily="18" charset="0"/>
                        </a:rPr>
                        <a:t>58.40</a:t>
                      </a:r>
                      <a:endParaRPr lang="zh-CN" sz="24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latin typeface="Times New Roman" pitchFamily="18" charset="0"/>
                          <a:cs typeface="Times New Roman" pitchFamily="18" charset="0"/>
                        </a:rPr>
                        <a:t>64.06</a:t>
                      </a:r>
                      <a:endParaRPr lang="zh-CN" sz="24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latin typeface="Times New Roman" pitchFamily="18" charset="0"/>
                          <a:cs typeface="Times New Roman" pitchFamily="18" charset="0"/>
                        </a:rPr>
                        <a:t>51.19</a:t>
                      </a:r>
                      <a:endParaRPr lang="zh-CN" sz="24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CCCC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zh-CN" sz="2400" kern="0" dirty="0"/>
                        <a:t>信息技术业</a:t>
                      </a:r>
                      <a:endParaRPr lang="zh-CN" sz="24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latin typeface="Times New Roman" pitchFamily="18" charset="0"/>
                          <a:cs typeface="Times New Roman" pitchFamily="18" charset="0"/>
                        </a:rPr>
                        <a:t>123</a:t>
                      </a:r>
                      <a:endParaRPr lang="zh-CN" sz="24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latin typeface="Times New Roman" pitchFamily="18" charset="0"/>
                          <a:cs typeface="Times New Roman" pitchFamily="18" charset="0"/>
                        </a:rPr>
                        <a:t>56.26</a:t>
                      </a:r>
                      <a:endParaRPr lang="zh-CN" sz="24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latin typeface="Times New Roman" pitchFamily="18" charset="0"/>
                          <a:cs typeface="Times New Roman" pitchFamily="18" charset="0"/>
                        </a:rPr>
                        <a:t>65.54</a:t>
                      </a:r>
                      <a:endParaRPr lang="zh-CN" sz="24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latin typeface="Times New Roman" pitchFamily="18" charset="0"/>
                          <a:cs typeface="Times New Roman" pitchFamily="18" charset="0"/>
                        </a:rPr>
                        <a:t>34.70</a:t>
                      </a:r>
                      <a:endParaRPr lang="zh-CN" sz="24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CCCC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zh-CN" sz="2400" kern="0" dirty="0"/>
                        <a:t>交通运输仓储业</a:t>
                      </a:r>
                      <a:endParaRPr lang="zh-CN" sz="24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0"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  <a:endParaRPr lang="zh-CN" sz="2400" kern="10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latin typeface="Times New Roman" pitchFamily="18" charset="0"/>
                          <a:cs typeface="Times New Roman" pitchFamily="18" charset="0"/>
                        </a:rPr>
                        <a:t>56.15</a:t>
                      </a:r>
                      <a:endParaRPr lang="zh-CN" sz="2400" kern="0" dirty="0">
                        <a:solidFill>
                          <a:schemeClr val="tx1"/>
                        </a:solidFill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latin typeface="Times New Roman" pitchFamily="18" charset="0"/>
                          <a:cs typeface="Times New Roman" pitchFamily="18" charset="0"/>
                        </a:rPr>
                        <a:t>66.26</a:t>
                      </a:r>
                      <a:endParaRPr lang="zh-CN" sz="24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latin typeface="Times New Roman" pitchFamily="18" charset="0"/>
                          <a:cs typeface="Times New Roman" pitchFamily="18" charset="0"/>
                        </a:rPr>
                        <a:t>42.17</a:t>
                      </a:r>
                      <a:endParaRPr lang="zh-CN" sz="24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CCCC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zh-CN" sz="2400" kern="0" dirty="0"/>
                        <a:t>综合类</a:t>
                      </a:r>
                      <a:endParaRPr lang="zh-CN" sz="24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endParaRPr lang="zh-CN" sz="24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latin typeface="Times New Roman" pitchFamily="18" charset="0"/>
                          <a:cs typeface="Times New Roman" pitchFamily="18" charset="0"/>
                        </a:rPr>
                        <a:t>51.34</a:t>
                      </a:r>
                      <a:endParaRPr lang="zh-CN" sz="24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latin typeface="Times New Roman" pitchFamily="18" charset="0"/>
                          <a:cs typeface="Times New Roman" pitchFamily="18" charset="0"/>
                        </a:rPr>
                        <a:t>63.29</a:t>
                      </a:r>
                      <a:endParaRPr lang="zh-CN" sz="24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latin typeface="Times New Roman" pitchFamily="18" charset="0"/>
                          <a:cs typeface="Times New Roman" pitchFamily="18" charset="0"/>
                        </a:rPr>
                        <a:t>39.02</a:t>
                      </a:r>
                      <a:endParaRPr lang="zh-CN" sz="24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zh-CN" sz="2400" kern="0" dirty="0"/>
                        <a:t>农、林、牧、渔业</a:t>
                      </a:r>
                      <a:endParaRPr lang="zh-CN" sz="24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zh-CN" sz="24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latin typeface="Times New Roman" pitchFamily="18" charset="0"/>
                          <a:cs typeface="Times New Roman" pitchFamily="18" charset="0"/>
                        </a:rPr>
                        <a:t>52.41</a:t>
                      </a:r>
                      <a:endParaRPr lang="zh-CN" sz="24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latin typeface="Times New Roman" pitchFamily="18" charset="0"/>
                          <a:cs typeface="Times New Roman" pitchFamily="18" charset="0"/>
                        </a:rPr>
                        <a:t>62.22</a:t>
                      </a:r>
                      <a:endParaRPr lang="zh-CN" sz="24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latin typeface="Times New Roman" pitchFamily="18" charset="0"/>
                          <a:cs typeface="Times New Roman" pitchFamily="18" charset="0"/>
                        </a:rPr>
                        <a:t>28.90</a:t>
                      </a:r>
                      <a:endParaRPr lang="zh-CN" sz="24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kern="100" dirty="0" smtClean="0"/>
                        <a:t>制造业</a:t>
                      </a:r>
                      <a:r>
                        <a:rPr lang="en-US" altLang="zh-CN" sz="2400" kern="100" dirty="0" smtClean="0"/>
                        <a:t>-</a:t>
                      </a:r>
                      <a:r>
                        <a:rPr lang="zh-CN" altLang="en-US" sz="2400" kern="100" dirty="0" smtClean="0"/>
                        <a:t>木材、家具</a:t>
                      </a:r>
                      <a:endParaRPr lang="zh-CN" sz="24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zh-CN" sz="2400" kern="10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0">
                          <a:latin typeface="Times New Roman" pitchFamily="18" charset="0"/>
                          <a:cs typeface="Times New Roman" pitchFamily="18" charset="0"/>
                        </a:rPr>
                        <a:t>53.22</a:t>
                      </a:r>
                      <a:endParaRPr lang="zh-CN" sz="2400" kern="10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latin typeface="Times New Roman" pitchFamily="18" charset="0"/>
                          <a:cs typeface="Times New Roman" pitchFamily="18" charset="0"/>
                        </a:rPr>
                        <a:t>61.45</a:t>
                      </a:r>
                      <a:endParaRPr lang="zh-CN" sz="24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latin typeface="Times New Roman" pitchFamily="18" charset="0"/>
                          <a:cs typeface="Times New Roman" pitchFamily="18" charset="0"/>
                        </a:rPr>
                        <a:t>38.40</a:t>
                      </a:r>
                      <a:endParaRPr lang="zh-CN" sz="24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571472" y="1601505"/>
            <a:ext cx="8072494" cy="1323439"/>
          </a:xfrm>
          <a:prstGeom prst="rect">
            <a:avLst/>
          </a:prstGeom>
          <a:noFill/>
          <a:scene3d>
            <a:camera prst="orthographicFront"/>
            <a:lightRig rig="freezing" dir="tl"/>
          </a:scene3d>
          <a:sp3d>
            <a:bevelT/>
          </a:sp3d>
        </p:spPr>
        <p:txBody>
          <a:bodyPr>
            <a:spAutoFit/>
            <a:sp3d contourW="12700" prstMaterial="softEdge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        </a:t>
            </a:r>
            <a:r>
              <a:rPr lang="zh-CN" altLang="zh-CN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投资者保护程度最高的三个行业分别为金融业（</a:t>
            </a:r>
            <a:r>
              <a:rPr lang="en-US" altLang="zh-CN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58.40</a:t>
            </a:r>
            <a:r>
              <a:rPr lang="zh-CN" altLang="zh-CN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分）、信息技术业（</a:t>
            </a:r>
            <a:r>
              <a:rPr lang="en-US" altLang="zh-CN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56.26</a:t>
            </a:r>
            <a:r>
              <a:rPr lang="zh-CN" altLang="zh-CN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分）及交通运输与仓储业（</a:t>
            </a:r>
            <a:r>
              <a:rPr lang="en-US" altLang="zh-CN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56.15</a:t>
            </a:r>
            <a:r>
              <a:rPr lang="zh-CN" altLang="zh-CN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分）。</a:t>
            </a:r>
            <a:endParaRPr lang="en-US" altLang="zh-CN" sz="20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charset="0"/>
              <a:ea typeface="+mn-ea"/>
            </a:endParaRPr>
          </a:p>
          <a:p>
            <a:pPr>
              <a:defRPr/>
            </a:pPr>
            <a:r>
              <a:rPr lang="en-US" altLang="zh-CN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        </a:t>
            </a:r>
            <a:r>
              <a:rPr lang="zh-CN" altLang="zh-CN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投资者保护最差的三个行业分别为综合类（</a:t>
            </a:r>
            <a:r>
              <a:rPr lang="en-US" altLang="zh-CN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51.34</a:t>
            </a:r>
            <a:r>
              <a:rPr lang="zh-CN" altLang="zh-CN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分）、农、林、牧、渔业（</a:t>
            </a:r>
            <a:r>
              <a:rPr lang="en-US" altLang="zh-CN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52.41</a:t>
            </a:r>
            <a:r>
              <a:rPr lang="zh-CN" altLang="zh-CN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分）及制造业中的木材、家具业（</a:t>
            </a:r>
            <a:r>
              <a:rPr lang="en-US" altLang="zh-CN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53.22</a:t>
            </a:r>
            <a:r>
              <a:rPr lang="zh-CN" altLang="zh-CN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分）。</a:t>
            </a:r>
            <a:endParaRPr lang="zh-CN" altLang="en-US" sz="20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charset="0"/>
              <a:ea typeface="+mn-ea"/>
            </a:endParaRPr>
          </a:p>
        </p:txBody>
      </p:sp>
      <p:pic>
        <p:nvPicPr>
          <p:cNvPr id="16438" name="图片 6" descr="工商大学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63" y="5949950"/>
            <a:ext cx="2357437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88" y="571500"/>
            <a:ext cx="8358187" cy="927100"/>
          </a:xfrm>
        </p:spPr>
        <p:txBody>
          <a:bodyPr/>
          <a:lstStyle/>
          <a:p>
            <a:pPr algn="ctr"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行业指数比较分析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539750" y="2133600"/>
          <a:ext cx="8352930" cy="3132433"/>
        </p:xfrm>
        <a:graphic>
          <a:graphicData uri="http://schemas.openxmlformats.org/drawingml/2006/table">
            <a:tbl>
              <a:tblPr firstRow="1">
                <a:tableStyleId>{93296810-A885-4BE3-A3E7-6D5BEEA58F35}</a:tableStyleId>
              </a:tblPr>
              <a:tblGrid>
                <a:gridCol w="3486755"/>
                <a:gridCol w="1542130"/>
                <a:gridCol w="1019789"/>
                <a:gridCol w="1512168"/>
                <a:gridCol w="792088"/>
              </a:tblGrid>
              <a:tr h="28933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/>
                        <a:t>行业</a:t>
                      </a:r>
                      <a:endParaRPr lang="zh-CN" sz="24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 dirty="0"/>
                        <a:t>2011</a:t>
                      </a:r>
                      <a:r>
                        <a:rPr lang="zh-CN" sz="2400" kern="0" dirty="0"/>
                        <a:t>年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/>
                        <a:t>2010</a:t>
                      </a:r>
                      <a:r>
                        <a:rPr lang="zh-CN" sz="2400" kern="0"/>
                        <a:t>年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893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solidFill>
                            <a:schemeClr val="bg1"/>
                          </a:solidFill>
                        </a:rPr>
                        <a:t>平均得分</a:t>
                      </a:r>
                      <a:endParaRPr lang="zh-CN" sz="2400" kern="100" dirty="0">
                        <a:solidFill>
                          <a:schemeClr val="bg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solidFill>
                            <a:schemeClr val="bg1"/>
                          </a:solidFill>
                        </a:rPr>
                        <a:t>名次</a:t>
                      </a:r>
                      <a:endParaRPr lang="zh-CN" sz="2400" kern="100" dirty="0">
                        <a:solidFill>
                          <a:schemeClr val="bg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solidFill>
                            <a:schemeClr val="bg1"/>
                          </a:solidFill>
                        </a:rPr>
                        <a:t>平均得分</a:t>
                      </a:r>
                      <a:endParaRPr lang="zh-CN" sz="2400" kern="100" dirty="0">
                        <a:solidFill>
                          <a:schemeClr val="bg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solidFill>
                            <a:schemeClr val="bg1"/>
                          </a:solidFill>
                        </a:rPr>
                        <a:t>名次</a:t>
                      </a:r>
                      <a:endParaRPr lang="zh-CN" sz="2400" kern="100" dirty="0">
                        <a:solidFill>
                          <a:schemeClr val="bg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</a:tr>
              <a:tr h="40184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400" kern="0" dirty="0"/>
                        <a:t>交通运输仓储业</a:t>
                      </a:r>
                      <a:endParaRPr lang="zh-CN" sz="2400" b="1" kern="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 anchor="b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400" kern="0" dirty="0"/>
                        <a:t>56.15 </a:t>
                      </a:r>
                      <a:endParaRPr lang="zh-CN" sz="2400" b="1" kern="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400" kern="0" dirty="0"/>
                        <a:t>2</a:t>
                      </a:r>
                      <a:endParaRPr lang="zh-CN" sz="2400" b="1" kern="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400" kern="0" dirty="0"/>
                        <a:t>59.32</a:t>
                      </a:r>
                      <a:endParaRPr lang="zh-CN" sz="2400" b="1" kern="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400" kern="0" dirty="0"/>
                        <a:t>4</a:t>
                      </a:r>
                      <a:endParaRPr lang="zh-CN" sz="2400" b="1" kern="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 anchor="ctr">
                    <a:solidFill>
                      <a:srgbClr val="FFCCCC"/>
                    </a:solidFill>
                  </a:tcPr>
                </a:tc>
              </a:tr>
              <a:tr h="40184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400" kern="0" dirty="0"/>
                        <a:t>制造业</a:t>
                      </a:r>
                      <a:r>
                        <a:rPr lang="en-US" sz="2400" kern="0" dirty="0"/>
                        <a:t>-</a:t>
                      </a:r>
                      <a:r>
                        <a:rPr lang="zh-CN" sz="2400" kern="0" dirty="0"/>
                        <a:t>电子</a:t>
                      </a:r>
                      <a:endParaRPr lang="zh-CN" sz="2400" b="1" kern="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 anchor="b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400" kern="0" dirty="0"/>
                        <a:t>56.02 </a:t>
                      </a:r>
                      <a:endParaRPr lang="zh-CN" sz="2400" b="1" kern="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400" kern="0" dirty="0"/>
                        <a:t>3</a:t>
                      </a:r>
                      <a:endParaRPr lang="zh-CN" sz="2400" b="1" kern="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400" kern="0" dirty="0"/>
                        <a:t>59.94</a:t>
                      </a:r>
                      <a:endParaRPr lang="zh-CN" sz="2400" b="1" kern="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400" kern="0" dirty="0"/>
                        <a:t>2</a:t>
                      </a:r>
                      <a:endParaRPr lang="zh-CN" sz="2400" b="1" kern="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 anchor="ctr">
                    <a:solidFill>
                      <a:srgbClr val="FFCCCC"/>
                    </a:solidFill>
                  </a:tcPr>
                </a:tc>
              </a:tr>
              <a:tr h="40184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400" kern="0" dirty="0"/>
                        <a:t>综合类</a:t>
                      </a:r>
                      <a:endParaRPr lang="zh-CN" sz="2400" b="1" kern="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 anchor="b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400" kern="0" dirty="0"/>
                        <a:t>51.34 </a:t>
                      </a:r>
                      <a:endParaRPr lang="zh-CN" sz="2400" b="1" kern="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400" kern="0" dirty="0"/>
                        <a:t>22</a:t>
                      </a:r>
                      <a:endParaRPr lang="zh-CN" sz="2400" b="1" kern="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400" kern="0" dirty="0"/>
                        <a:t>56.41</a:t>
                      </a:r>
                      <a:endParaRPr lang="zh-CN" sz="2400" b="1" kern="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400" kern="0" dirty="0"/>
                        <a:t>20</a:t>
                      </a:r>
                      <a:endParaRPr lang="zh-CN" sz="2400" b="1" kern="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</a:tr>
              <a:tr h="793525">
                <a:tc>
                  <a:txBody>
                    <a:bodyPr/>
                    <a:lstStyle/>
                    <a:p>
                      <a:pPr marL="0" indent="-400685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0" dirty="0"/>
                        <a:t>制造业</a:t>
                      </a:r>
                      <a:r>
                        <a:rPr lang="en-US" sz="2400" kern="0" dirty="0"/>
                        <a:t>-</a:t>
                      </a:r>
                      <a:r>
                        <a:rPr lang="zh-CN" sz="2400" kern="0" dirty="0"/>
                        <a:t>石油、化学、塑胶、塑料</a:t>
                      </a:r>
                      <a:endParaRPr lang="zh-CN" sz="2400" b="1" kern="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 anchor="b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400" kern="0" dirty="0"/>
                        <a:t>53.82 </a:t>
                      </a:r>
                      <a:endParaRPr lang="zh-CN" sz="2400" b="1" kern="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400" kern="0" dirty="0"/>
                        <a:t>18</a:t>
                      </a:r>
                      <a:endParaRPr lang="zh-CN" sz="2400" b="1" kern="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400" kern="0" dirty="0"/>
                        <a:t>55.99</a:t>
                      </a:r>
                      <a:endParaRPr lang="zh-CN" sz="2400" b="1" kern="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400" kern="0" dirty="0"/>
                        <a:t>22</a:t>
                      </a:r>
                      <a:endParaRPr lang="zh-CN" sz="2400" b="1" kern="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</a:tr>
              <a:tr h="40184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400" kern="0" dirty="0"/>
                        <a:t>房地产业</a:t>
                      </a:r>
                      <a:endParaRPr lang="zh-CN" sz="2400" b="1" kern="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 anchor="b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400" kern="0" dirty="0"/>
                        <a:t>54.06 </a:t>
                      </a:r>
                      <a:endParaRPr lang="zh-CN" sz="2400" b="1" kern="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400" kern="0" dirty="0"/>
                        <a:t>15</a:t>
                      </a:r>
                      <a:endParaRPr lang="zh-CN" sz="2400" b="1" kern="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400" kern="0" dirty="0"/>
                        <a:t>56.50</a:t>
                      </a:r>
                      <a:endParaRPr lang="zh-CN" sz="2400" b="1" kern="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400" kern="0" dirty="0"/>
                        <a:t>18</a:t>
                      </a:r>
                      <a:endParaRPr lang="zh-CN" sz="2400" b="1" kern="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</a:tr>
            </a:tbl>
          </a:graphicData>
        </a:graphic>
      </p:graphicFrame>
      <p:pic>
        <p:nvPicPr>
          <p:cNvPr id="17461" name="图片 4" descr="工商大学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32588" y="5930900"/>
            <a:ext cx="2357437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/>
          </p:cNvSpPr>
          <p:nvPr>
            <p:ph type="title" idx="4294967295"/>
          </p:nvPr>
        </p:nvSpPr>
        <p:spPr>
          <a:xfrm>
            <a:off x="361950" y="620713"/>
            <a:ext cx="8458200" cy="563562"/>
          </a:xfrm>
        </p:spPr>
        <p:txBody>
          <a:bodyPr/>
          <a:lstStyle/>
          <a:p>
            <a:pPr algn="ctr">
              <a:defRPr/>
            </a:pP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2011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年地区指数分析</a:t>
            </a:r>
          </a:p>
        </p:txBody>
      </p:sp>
      <p:sp>
        <p:nvSpPr>
          <p:cNvPr id="5" name="矩形 4"/>
          <p:cNvSpPr/>
          <p:nvPr/>
        </p:nvSpPr>
        <p:spPr>
          <a:xfrm>
            <a:off x="323528" y="1556792"/>
            <a:ext cx="8352928" cy="156966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just">
              <a:defRPr/>
            </a:pPr>
            <a:r>
              <a:rPr lang="en-US" altLang="zh-CN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        </a:t>
            </a:r>
            <a:r>
              <a:rPr lang="zh-CN" altLang="zh-CN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前三名分别为浙江（</a:t>
            </a:r>
            <a:r>
              <a:rPr lang="en-US" altLang="zh-CN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57.35</a:t>
            </a:r>
            <a:r>
              <a:rPr lang="zh-CN" altLang="zh-CN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）、北京（</a:t>
            </a:r>
            <a:r>
              <a:rPr lang="en-US" altLang="zh-CN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57.18</a:t>
            </a:r>
            <a:r>
              <a:rPr lang="zh-CN" altLang="zh-CN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分）和贵州（</a:t>
            </a:r>
            <a:r>
              <a:rPr lang="en-US" altLang="zh-CN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56.02</a:t>
            </a:r>
            <a:r>
              <a:rPr lang="zh-CN" altLang="zh-CN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分）。</a:t>
            </a:r>
            <a:endParaRPr lang="en-US" altLang="zh-CN" sz="24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charset="0"/>
              <a:ea typeface="+mn-ea"/>
            </a:endParaRPr>
          </a:p>
          <a:p>
            <a:pPr algn="just">
              <a:defRPr/>
            </a:pPr>
            <a:r>
              <a:rPr lang="en-US" altLang="zh-CN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        </a:t>
            </a:r>
            <a:r>
              <a:rPr lang="zh-CN" altLang="zh-CN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西部地区投资者保护指数得分较低，后三名分别为西藏（</a:t>
            </a:r>
            <a:r>
              <a:rPr lang="en-US" altLang="zh-CN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48.12</a:t>
            </a:r>
            <a:r>
              <a:rPr lang="zh-CN" altLang="zh-CN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分）、宁夏（</a:t>
            </a:r>
            <a:r>
              <a:rPr lang="en-US" altLang="zh-CN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49.19</a:t>
            </a:r>
            <a:r>
              <a:rPr lang="zh-CN" altLang="zh-CN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分）和青海（</a:t>
            </a:r>
            <a:r>
              <a:rPr lang="en-US" altLang="zh-CN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50.26</a:t>
            </a:r>
            <a:r>
              <a:rPr lang="zh-CN" altLang="zh-CN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分）</a:t>
            </a:r>
            <a:r>
              <a:rPr lang="zh-CN" altLang="en-US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。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187450" y="3284538"/>
          <a:ext cx="6768751" cy="2664298"/>
        </p:xfrm>
        <a:graphic>
          <a:graphicData uri="http://schemas.openxmlformats.org/drawingml/2006/table">
            <a:tbl>
              <a:tblPr firstRow="1">
                <a:tableStyleId>{93296810-A885-4BE3-A3E7-6D5BEEA58F35}</a:tableStyleId>
              </a:tblPr>
              <a:tblGrid>
                <a:gridCol w="1697439"/>
                <a:gridCol w="1697439"/>
                <a:gridCol w="1580291"/>
                <a:gridCol w="1793582"/>
              </a:tblGrid>
              <a:tr h="3806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/>
                        <a:t>省份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/>
                        <a:t>公司数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/>
                        <a:t>比例（</a:t>
                      </a:r>
                      <a:r>
                        <a:rPr lang="en-US" sz="2400" kern="0" dirty="0"/>
                        <a:t>%</a:t>
                      </a:r>
                      <a:r>
                        <a:rPr lang="zh-CN" sz="2400" kern="0" dirty="0"/>
                        <a:t>）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/>
                        <a:t>均值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806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/>
                        <a:t>浙江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 dirty="0"/>
                        <a:t>171 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 dirty="0"/>
                        <a:t>8.92%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 dirty="0"/>
                        <a:t>57.35 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FFCCCC"/>
                    </a:solidFill>
                  </a:tcPr>
                </a:tc>
              </a:tr>
              <a:tr h="3806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/>
                        <a:t>北京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/>
                        <a:t>141 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 dirty="0"/>
                        <a:t>7.35%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 dirty="0"/>
                        <a:t>57.18 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FFCCCC"/>
                    </a:solidFill>
                  </a:tcPr>
                </a:tc>
              </a:tr>
              <a:tr h="3806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/>
                        <a:t>贵州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/>
                        <a:t>19 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/>
                        <a:t>0.99%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 dirty="0"/>
                        <a:t>56.02 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FFCCCC"/>
                    </a:solidFill>
                  </a:tcPr>
                </a:tc>
              </a:tr>
              <a:tr h="3806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/>
                        <a:t>西藏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 dirty="0"/>
                        <a:t>8 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/>
                        <a:t>0.42%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 dirty="0"/>
                        <a:t>48.12 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</a:tr>
              <a:tr h="3806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/>
                        <a:t>宁夏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 dirty="0"/>
                        <a:t>13 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 dirty="0"/>
                        <a:t>0.68%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 dirty="0"/>
                        <a:t>49.19 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</a:tr>
              <a:tr h="3806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/>
                        <a:t>青海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/>
                        <a:t>11 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/>
                        <a:t>0.57%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 dirty="0"/>
                        <a:t>50.26 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</a:tr>
            </a:tbl>
          </a:graphicData>
        </a:graphic>
      </p:graphicFrame>
      <p:pic>
        <p:nvPicPr>
          <p:cNvPr id="18478" name="图片 5" descr="工商大学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63" y="5949950"/>
            <a:ext cx="2357437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042988" y="1916113"/>
          <a:ext cx="7128792" cy="3683848"/>
        </p:xfrm>
        <a:graphic>
          <a:graphicData uri="http://schemas.openxmlformats.org/drawingml/2006/table">
            <a:tbl>
              <a:tblPr firstRow="1">
                <a:tableStyleId>{93296810-A885-4BE3-A3E7-6D5BEEA58F35}</a:tableStyleId>
              </a:tblPr>
              <a:tblGrid>
                <a:gridCol w="1605433"/>
                <a:gridCol w="1605433"/>
                <a:gridCol w="1393413"/>
                <a:gridCol w="1393413"/>
                <a:gridCol w="1131100"/>
              </a:tblGrid>
              <a:tr h="46048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/>
                        <a:t>省份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 dirty="0"/>
                        <a:t>2011</a:t>
                      </a:r>
                      <a:r>
                        <a:rPr lang="zh-CN" sz="2400" kern="0" dirty="0"/>
                        <a:t>年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0"/>
                        <a:t>2010</a:t>
                      </a:r>
                      <a:r>
                        <a:rPr lang="zh-CN" sz="2400" kern="0"/>
                        <a:t>年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6048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solidFill>
                            <a:schemeClr val="bg1"/>
                          </a:solidFill>
                        </a:rPr>
                        <a:t>均值</a:t>
                      </a:r>
                      <a:endParaRPr lang="zh-CN" sz="2400" kern="100" dirty="0">
                        <a:solidFill>
                          <a:schemeClr val="bg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solidFill>
                            <a:schemeClr val="bg1"/>
                          </a:solidFill>
                        </a:rPr>
                        <a:t>名次</a:t>
                      </a:r>
                      <a:endParaRPr lang="zh-CN" sz="2400" kern="100" dirty="0">
                        <a:solidFill>
                          <a:schemeClr val="bg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solidFill>
                            <a:schemeClr val="bg1"/>
                          </a:solidFill>
                        </a:rPr>
                        <a:t>均值</a:t>
                      </a:r>
                      <a:endParaRPr lang="zh-CN" sz="2400" kern="100" dirty="0">
                        <a:solidFill>
                          <a:schemeClr val="bg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solidFill>
                            <a:schemeClr val="bg1"/>
                          </a:solidFill>
                        </a:rPr>
                        <a:t>名次</a:t>
                      </a:r>
                      <a:endParaRPr lang="zh-CN" sz="2400" kern="100" dirty="0">
                        <a:solidFill>
                          <a:schemeClr val="bg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</a:tr>
              <a:tr h="4604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/>
                        <a:t>浙江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/>
                        <a:t>57.35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/>
                        <a:t>1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/>
                        <a:t>60.4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/>
                        <a:t>1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FFCCCC"/>
                    </a:solidFill>
                  </a:tcPr>
                </a:tc>
              </a:tr>
              <a:tr h="4604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/>
                        <a:t>北京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/>
                        <a:t>57.18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/>
                        <a:t>2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/>
                        <a:t>59.41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/>
                        <a:t>2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FFCCCC"/>
                    </a:solidFill>
                  </a:tcPr>
                </a:tc>
              </a:tr>
              <a:tr h="4604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/>
                        <a:t>西藏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/>
                        <a:t>48.12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/>
                        <a:t>31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/>
                        <a:t>53.94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/>
                        <a:t>29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</a:tr>
              <a:tr h="4604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/>
                        <a:t>宁夏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/>
                        <a:t>49.19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/>
                        <a:t>30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/>
                        <a:t>53.45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/>
                        <a:t>30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</a:tr>
              <a:tr h="4604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/>
                        <a:t>青海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/>
                        <a:t>50.26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/>
                        <a:t>29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/>
                        <a:t>52.41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/>
                        <a:t>31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</a:tr>
              <a:tr h="4604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/>
                        <a:t>甘肃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/>
                        <a:t>51.76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/>
                        <a:t>26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/>
                        <a:t>55.14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/>
                        <a:t>25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CCFF99"/>
                    </a:solidFill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2268538" y="549275"/>
            <a:ext cx="4710112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4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地区指数比较分析</a:t>
            </a:r>
            <a:endParaRPr lang="zh-CN" altLang="en-US" dirty="0"/>
          </a:p>
        </p:txBody>
      </p:sp>
      <p:pic>
        <p:nvPicPr>
          <p:cNvPr id="19515" name="图片 3" descr="工商大学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51638" y="5876925"/>
            <a:ext cx="2357437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"/>
          <p:cNvSpPr>
            <a:spLocks noGrp="1"/>
          </p:cNvSpPr>
          <p:nvPr>
            <p:ph type="title" idx="4294967295"/>
          </p:nvPr>
        </p:nvSpPr>
        <p:spPr>
          <a:xfrm>
            <a:off x="395288" y="476250"/>
            <a:ext cx="8458200" cy="563563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zh-CN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2011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年按控制人性质分类指数分析</a:t>
            </a:r>
            <a:endParaRPr lang="zh-CN" altLang="en-US" sz="4000" dirty="0" smtClean="0">
              <a:ea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628800"/>
            <a:ext cx="8001056" cy="120032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just">
              <a:defRPr/>
            </a:pPr>
            <a:r>
              <a:rPr lang="en-US" altLang="zh-CN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        </a:t>
            </a:r>
            <a:r>
              <a:rPr lang="zh-CN" altLang="zh-CN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集体</a:t>
            </a:r>
            <a:r>
              <a:rPr lang="zh-CN" altLang="zh-CN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控股的投资者保护程度最高，达到</a:t>
            </a:r>
            <a:r>
              <a:rPr lang="en-US" altLang="zh-CN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56.69</a:t>
            </a:r>
            <a:r>
              <a:rPr lang="zh-CN" altLang="zh-CN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分，其次是其他控股类型公司（</a:t>
            </a:r>
            <a:r>
              <a:rPr lang="en-US" altLang="zh-CN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55.45</a:t>
            </a:r>
            <a:r>
              <a:rPr lang="zh-CN" altLang="zh-CN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分），而国有控股与民营控股的投资者保护程度较弱（分别为</a:t>
            </a:r>
            <a:r>
              <a:rPr lang="en-US" altLang="zh-CN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54.75</a:t>
            </a:r>
            <a:r>
              <a:rPr lang="zh-CN" altLang="zh-CN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分和</a:t>
            </a:r>
            <a:r>
              <a:rPr lang="en-US" altLang="zh-CN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54.57</a:t>
            </a:r>
            <a:r>
              <a:rPr lang="zh-CN" altLang="zh-CN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ea typeface="+mn-ea"/>
              </a:rPr>
              <a:t>分）</a:t>
            </a:r>
            <a:endParaRPr lang="zh-CN" altLang="en-US" sz="24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charset="0"/>
              <a:ea typeface="+mn-ea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258888" y="2997200"/>
          <a:ext cx="6624736" cy="2664294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2252346"/>
                <a:gridCol w="1441598"/>
                <a:gridCol w="1489194"/>
                <a:gridCol w="1441598"/>
              </a:tblGrid>
              <a:tr h="444049"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000" kern="0" dirty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终极控制人性质</a:t>
                      </a:r>
                      <a:endParaRPr lang="zh-CN" sz="2000" kern="100" dirty="0"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000" kern="0" dirty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公司数</a:t>
                      </a:r>
                      <a:endParaRPr lang="zh-CN" sz="2000" kern="100" dirty="0"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000" kern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比例（</a:t>
                      </a:r>
                      <a:r>
                        <a:rPr lang="en-US" sz="2000" kern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%</a:t>
                      </a:r>
                      <a:r>
                        <a:rPr lang="zh-CN" sz="2000" kern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）</a:t>
                      </a:r>
                      <a:endParaRPr lang="zh-CN" sz="2000" kern="100"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000" kern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均值</a:t>
                      </a:r>
                      <a:endParaRPr lang="zh-CN" sz="2000" kern="100"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444049"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000" kern="0" dirty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集体控股</a:t>
                      </a:r>
                      <a:endParaRPr lang="zh-CN" sz="2000" kern="100" dirty="0"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28</a:t>
                      </a:r>
                      <a:endParaRPr lang="zh-CN" sz="2000" kern="100" dirty="0"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1.46%</a:t>
                      </a:r>
                      <a:endParaRPr lang="zh-CN" sz="2000" kern="100"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56.69 </a:t>
                      </a:r>
                      <a:endParaRPr lang="zh-CN" sz="2000" kern="100"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444049"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000" kern="0" dirty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其他控股</a:t>
                      </a:r>
                      <a:endParaRPr lang="zh-CN" sz="2000" kern="100" dirty="0"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21</a:t>
                      </a:r>
                      <a:endParaRPr lang="zh-CN" sz="2000" kern="100" dirty="0"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1.09%</a:t>
                      </a:r>
                      <a:endParaRPr lang="zh-CN" sz="2000" kern="100" dirty="0"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55.45 </a:t>
                      </a:r>
                      <a:endParaRPr lang="zh-CN" sz="2000" kern="100"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444049"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000" kern="0" dirty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外资控股</a:t>
                      </a:r>
                      <a:endParaRPr lang="zh-CN" sz="2000" kern="100" dirty="0"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21</a:t>
                      </a:r>
                      <a:endParaRPr lang="zh-CN" sz="2000" kern="100" dirty="0"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1.09%</a:t>
                      </a:r>
                      <a:endParaRPr lang="zh-CN" sz="2000" kern="100" dirty="0"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54.97 </a:t>
                      </a:r>
                      <a:endParaRPr lang="zh-CN" sz="2000" kern="100" dirty="0"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444049"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000" kern="0" dirty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国有控股</a:t>
                      </a:r>
                      <a:endParaRPr lang="zh-CN" sz="2000" kern="100" dirty="0"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919</a:t>
                      </a:r>
                      <a:endParaRPr lang="zh-CN" sz="2000" kern="100" dirty="0"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47.91%</a:t>
                      </a:r>
                      <a:endParaRPr lang="zh-CN" sz="2000" kern="100" dirty="0"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54.75 </a:t>
                      </a:r>
                      <a:endParaRPr lang="zh-CN" sz="2000" kern="100" dirty="0"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444049"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000" kern="0" dirty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民营控股</a:t>
                      </a:r>
                      <a:endParaRPr lang="zh-CN" sz="2000" kern="100" dirty="0"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929</a:t>
                      </a:r>
                      <a:endParaRPr lang="zh-CN" sz="2000" kern="100" dirty="0"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48.44%</a:t>
                      </a:r>
                      <a:endParaRPr lang="zh-CN" sz="2000" kern="100"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54.57 </a:t>
                      </a:r>
                      <a:endParaRPr lang="zh-CN" sz="2000" kern="100" dirty="0"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pic>
        <p:nvPicPr>
          <p:cNvPr id="20521" name="图片 7" descr="工商大学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51638" y="5930900"/>
            <a:ext cx="2357437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116013" y="1773238"/>
          <a:ext cx="6912766" cy="4104451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1469514"/>
                <a:gridCol w="1369017"/>
                <a:gridCol w="1449004"/>
                <a:gridCol w="1449004"/>
                <a:gridCol w="1176227"/>
              </a:tblGrid>
              <a:tr h="504623"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终极控制人性质</a:t>
                      </a:r>
                      <a:endParaRPr lang="zh-CN" sz="2000" kern="100" dirty="0">
                        <a:solidFill>
                          <a:schemeClr val="bg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2011</a:t>
                      </a:r>
                      <a:r>
                        <a:rPr lang="zh-CN" sz="2000" kern="1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年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2010</a:t>
                      </a:r>
                      <a:r>
                        <a:rPr lang="zh-CN" sz="2000" kern="1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年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0462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均值</a:t>
                      </a: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名次</a:t>
                      </a: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均值</a:t>
                      </a: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名次</a:t>
                      </a: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</a:tr>
              <a:tr h="61904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集体控股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56.69 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61.06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1904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其他控股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55.45 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58.44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1904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外资控股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54.97 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56.33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1904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国有控股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54.75 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57.04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1904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民营控股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54.57 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57.22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900113" y="633413"/>
            <a:ext cx="7388225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按控制人性质分类指数比较分析</a:t>
            </a:r>
            <a:endParaRPr lang="zh-CN" altLang="en-US" dirty="0">
              <a:latin typeface="Arial" charset="0"/>
            </a:endParaRPr>
          </a:p>
        </p:txBody>
      </p:sp>
      <p:pic>
        <p:nvPicPr>
          <p:cNvPr id="21557" name="图片 3" descr="工商大学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51638" y="5930900"/>
            <a:ext cx="2357437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/>
          <p:cNvSpPr>
            <a:spLocks noGrp="1"/>
          </p:cNvSpPr>
          <p:nvPr>
            <p:ph type="title" idx="4294967295"/>
          </p:nvPr>
        </p:nvSpPr>
        <p:spPr>
          <a:xfrm>
            <a:off x="107950" y="704850"/>
            <a:ext cx="9144000" cy="563563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2011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年按第一大股东持股比例分类指数分析</a:t>
            </a:r>
            <a:endParaRPr lang="zh-CN" altLang="en-US" sz="3600" dirty="0" smtClean="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5128" y="1580599"/>
            <a:ext cx="7715304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en-US" altLang="zh-CN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+mn-ea"/>
              </a:rPr>
              <a:t>        </a:t>
            </a:r>
            <a:r>
              <a:rPr lang="zh-CN" altLang="zh-CN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+mn-ea"/>
              </a:rPr>
              <a:t>从</a:t>
            </a:r>
            <a:r>
              <a:rPr lang="zh-CN" altLang="zh-CN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+mn-ea"/>
              </a:rPr>
              <a:t>第一大股东的持股比例来看，投资者保护水平与持股比例呈正向变动关系，持股比例最高组</a:t>
            </a:r>
            <a:r>
              <a:rPr lang="zh-CN" altLang="en-US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+mn-ea"/>
              </a:rPr>
              <a:t>指数均值为</a:t>
            </a:r>
            <a:r>
              <a:rPr lang="en-US" altLang="zh-CN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+mn-ea"/>
              </a:rPr>
              <a:t>55.69</a:t>
            </a:r>
            <a:r>
              <a:rPr lang="zh-CN" altLang="en-US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+mn-ea"/>
              </a:rPr>
              <a:t>，</a:t>
            </a:r>
            <a:r>
              <a:rPr lang="zh-CN" altLang="zh-CN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+mn-ea"/>
              </a:rPr>
              <a:t>持股比例最低组</a:t>
            </a:r>
            <a:r>
              <a:rPr lang="zh-CN" altLang="en-US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+mn-ea"/>
              </a:rPr>
              <a:t>指数均值为</a:t>
            </a:r>
            <a:r>
              <a:rPr lang="en-US" altLang="zh-CN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+mn-ea"/>
              </a:rPr>
              <a:t>53.39</a:t>
            </a:r>
            <a:r>
              <a:rPr lang="zh-CN" altLang="zh-CN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+mn-ea"/>
              </a:rPr>
              <a:t>。</a:t>
            </a:r>
            <a:endParaRPr lang="zh-CN" altLang="en-US" sz="24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ea typeface="+mn-ea"/>
            </a:endParaRPr>
          </a:p>
        </p:txBody>
      </p:sp>
      <p:pic>
        <p:nvPicPr>
          <p:cNvPr id="22532" name="图片 6" descr="工商大学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63" y="5930900"/>
            <a:ext cx="2357437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187450" y="2987675"/>
          <a:ext cx="6791325" cy="2457450"/>
        </p:xfrm>
        <a:graphic>
          <a:graphicData uri="http://schemas.openxmlformats.org/drawingml/2006/table">
            <a:tbl>
              <a:tblPr firstRow="1" firstCol="1" bandRow="1"/>
              <a:tblGrid>
                <a:gridCol w="3011488"/>
                <a:gridCol w="1135062"/>
                <a:gridCol w="1657350"/>
                <a:gridCol w="987425"/>
              </a:tblGrid>
              <a:tr h="485775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持股比例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12D7E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公司数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12D7E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比例（</a:t>
                      </a: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）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12D7E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均值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12D7E"/>
                    </a:solidFill>
                  </a:tcPr>
                </a:tc>
              </a:tr>
              <a:tr h="514350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持股比例＜</a:t>
                      </a: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20%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12D7E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296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12D7E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15.43%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12D7E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53.39 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12D7E">
                        <a:tint val="40000"/>
                      </a:srgbClr>
                    </a:solidFill>
                  </a:tcPr>
                </a:tc>
              </a:tr>
              <a:tr h="485775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20%≤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持股比例＜</a:t>
                      </a: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40%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12D7E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860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12D7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44.84%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12D7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54.46 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12D7E">
                        <a:tint val="20000"/>
                      </a:srgbClr>
                    </a:solidFill>
                  </a:tcPr>
                </a:tc>
              </a:tr>
              <a:tr h="485775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40%≤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持股比例＜</a:t>
                      </a: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60%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12D7E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581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12D7E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30.29%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12D7E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55.43 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12D7E">
                        <a:tint val="40000"/>
                      </a:srgbClr>
                    </a:solidFill>
                  </a:tcPr>
                </a:tc>
              </a:tr>
              <a:tr h="485775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持股比例</a:t>
                      </a: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≥60%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12D7E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181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12D7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9.44%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12D7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55.69 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12D7E">
                        <a:tint val="20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571500"/>
            <a:ext cx="8358187" cy="927100"/>
          </a:xfrm>
        </p:spPr>
        <p:txBody>
          <a:bodyPr/>
          <a:lstStyle/>
          <a:p>
            <a:pPr algn="ctr"/>
            <a:r>
              <a:rPr lang="zh-CN" altLang="en-US" smtClean="0">
                <a:latin typeface="黑体" pitchFamily="2" charset="-122"/>
                <a:ea typeface="黑体" pitchFamily="2" charset="-122"/>
              </a:rPr>
              <a:t>内容提要</a:t>
            </a:r>
            <a:endParaRPr lang="en-US" altLang="zh-CN" smtClean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89134" name="AutoShape 46"/>
          <p:cNvSpPr>
            <a:spLocks noChangeArrowheads="1"/>
          </p:cNvSpPr>
          <p:nvPr/>
        </p:nvSpPr>
        <p:spPr bwMode="ltGray">
          <a:xfrm rot="5400000">
            <a:off x="-2422526" y="1474788"/>
            <a:ext cx="4824413" cy="4770438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1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-1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tint val="45490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tint val="4549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89135" name="AutoShape 47"/>
          <p:cNvSpPr>
            <a:spLocks noChangeArrowheads="1"/>
          </p:cNvSpPr>
          <p:nvPr/>
        </p:nvSpPr>
        <p:spPr bwMode="ltGray">
          <a:xfrm rot="5400000" flipH="1">
            <a:off x="-2016918" y="1910556"/>
            <a:ext cx="4032250" cy="3929063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3"/>
                  <a:pt x="10855" y="10769"/>
                  <a:pt x="10856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 rotWithShape="1">
            <a:gsLst>
              <a:gs pos="0">
                <a:schemeClr val="hlink">
                  <a:alpha val="56000"/>
                </a:schemeClr>
              </a:gs>
              <a:gs pos="100000">
                <a:schemeClr val="hlink">
                  <a:gamma/>
                  <a:tint val="0"/>
                  <a:invGamma/>
                  <a:alpha val="48000"/>
                </a:scheme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126" name="AutoShape 48"/>
          <p:cNvSpPr>
            <a:spLocks noChangeArrowheads="1"/>
          </p:cNvSpPr>
          <p:nvPr/>
        </p:nvSpPr>
        <p:spPr bwMode="gray">
          <a:xfrm>
            <a:off x="1822450" y="5099050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sz="2000" b="1">
                <a:latin typeface="宋体" pitchFamily="2" charset="-122"/>
              </a:rPr>
              <a:t>五、指数应用前景展望</a:t>
            </a:r>
            <a:endParaRPr lang="en-US" altLang="zh-CN" sz="2000" b="1">
              <a:latin typeface="宋体" pitchFamily="2" charset="-122"/>
            </a:endParaRPr>
          </a:p>
        </p:txBody>
      </p:sp>
      <p:sp>
        <p:nvSpPr>
          <p:cNvPr id="5127" name="AutoShape 49"/>
          <p:cNvSpPr>
            <a:spLocks noChangeArrowheads="1"/>
          </p:cNvSpPr>
          <p:nvPr/>
        </p:nvSpPr>
        <p:spPr bwMode="gray">
          <a:xfrm>
            <a:off x="2317750" y="4271963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sz="2000" b="1">
                <a:latin typeface="宋体" pitchFamily="2" charset="-122"/>
              </a:rPr>
              <a:t>四、主要结论</a:t>
            </a:r>
            <a:endParaRPr lang="en-US" altLang="zh-CN" sz="2000" b="1">
              <a:latin typeface="宋体" pitchFamily="2" charset="-122"/>
            </a:endParaRPr>
          </a:p>
        </p:txBody>
      </p:sp>
      <p:sp>
        <p:nvSpPr>
          <p:cNvPr id="5128" name="AutoShape 50"/>
          <p:cNvSpPr>
            <a:spLocks noChangeArrowheads="1"/>
          </p:cNvSpPr>
          <p:nvPr/>
        </p:nvSpPr>
        <p:spPr bwMode="gray">
          <a:xfrm>
            <a:off x="2438400" y="3459163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b="1"/>
              <a:t> </a:t>
            </a:r>
            <a:r>
              <a:rPr lang="zh-CN" altLang="en-US" sz="2000" b="1">
                <a:latin typeface="宋体" pitchFamily="2" charset="-122"/>
              </a:rPr>
              <a:t>三、指数分析</a:t>
            </a:r>
            <a:endParaRPr lang="en-US" altLang="zh-CN" sz="2000" b="1">
              <a:latin typeface="宋体" pitchFamily="2" charset="-122"/>
            </a:endParaRPr>
          </a:p>
        </p:txBody>
      </p:sp>
      <p:sp>
        <p:nvSpPr>
          <p:cNvPr id="5129" name="AutoShape 51"/>
          <p:cNvSpPr>
            <a:spLocks noChangeArrowheads="1"/>
          </p:cNvSpPr>
          <p:nvPr/>
        </p:nvSpPr>
        <p:spPr bwMode="gray">
          <a:xfrm>
            <a:off x="2286000" y="2590800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b="1"/>
              <a:t> </a:t>
            </a:r>
            <a:r>
              <a:rPr lang="zh-CN" altLang="en-US" sz="2000" b="1">
                <a:latin typeface="宋体" pitchFamily="2" charset="-122"/>
              </a:rPr>
              <a:t>二、指数设计及评价体系</a:t>
            </a:r>
            <a:endParaRPr lang="en-US" altLang="zh-CN" sz="2000" b="1">
              <a:latin typeface="宋体" pitchFamily="2" charset="-122"/>
            </a:endParaRPr>
          </a:p>
        </p:txBody>
      </p:sp>
      <p:sp>
        <p:nvSpPr>
          <p:cNvPr id="5130" name="AutoShape 52"/>
          <p:cNvSpPr>
            <a:spLocks noChangeArrowheads="1"/>
          </p:cNvSpPr>
          <p:nvPr/>
        </p:nvSpPr>
        <p:spPr bwMode="gray">
          <a:xfrm>
            <a:off x="1765300" y="1820863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sz="2000" b="1">
                <a:latin typeface="宋体" pitchFamily="2" charset="-122"/>
              </a:rPr>
              <a:t>一、指数功能与特色</a:t>
            </a:r>
            <a:endParaRPr lang="en-US" altLang="zh-CN" sz="2000" b="1">
              <a:solidFill>
                <a:schemeClr val="tx2"/>
              </a:solidFill>
              <a:latin typeface="宋体" pitchFamily="2" charset="-122"/>
            </a:endParaRPr>
          </a:p>
        </p:txBody>
      </p:sp>
      <p:grpSp>
        <p:nvGrpSpPr>
          <p:cNvPr id="5131" name="Group 53"/>
          <p:cNvGrpSpPr>
            <a:grpSpLocks/>
          </p:cNvGrpSpPr>
          <p:nvPr/>
        </p:nvGrpSpPr>
        <p:grpSpPr bwMode="auto">
          <a:xfrm>
            <a:off x="1447800" y="1909763"/>
            <a:ext cx="381000" cy="381000"/>
            <a:chOff x="2078" y="1680"/>
            <a:chExt cx="1615" cy="1615"/>
          </a:xfrm>
        </p:grpSpPr>
        <p:sp>
          <p:nvSpPr>
            <p:cNvPr id="5161" name="Oval 5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62" name="Oval 5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44" name="Oval 56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64" name="Oval 57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46" name="Oval 58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66" name="Oval 59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5132" name="Group 60"/>
          <p:cNvGrpSpPr>
            <a:grpSpLocks/>
          </p:cNvGrpSpPr>
          <p:nvPr/>
        </p:nvGrpSpPr>
        <p:grpSpPr bwMode="auto">
          <a:xfrm>
            <a:off x="1981200" y="2697163"/>
            <a:ext cx="381000" cy="381000"/>
            <a:chOff x="2078" y="1680"/>
            <a:chExt cx="1615" cy="1615"/>
          </a:xfrm>
        </p:grpSpPr>
        <p:sp>
          <p:nvSpPr>
            <p:cNvPr id="5155" name="Oval 61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56" name="Oval 62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51" name="Oval 63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58" name="Oval 64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48BE67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53" name="Oval 65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60" name="Oval 66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235C32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5133" name="Group 67"/>
          <p:cNvGrpSpPr>
            <a:grpSpLocks/>
          </p:cNvGrpSpPr>
          <p:nvPr/>
        </p:nvGrpSpPr>
        <p:grpSpPr bwMode="auto">
          <a:xfrm>
            <a:off x="2133600" y="3535363"/>
            <a:ext cx="381000" cy="381000"/>
            <a:chOff x="2078" y="1680"/>
            <a:chExt cx="1615" cy="1615"/>
          </a:xfrm>
        </p:grpSpPr>
        <p:sp>
          <p:nvSpPr>
            <p:cNvPr id="5149" name="Oval 68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50" name="Oval 69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58" name="Oval 70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52" name="Oval 71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0F5368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60" name="Oval 72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54" name="Oval 73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10576D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5134" name="Group 74"/>
          <p:cNvGrpSpPr>
            <a:grpSpLocks/>
          </p:cNvGrpSpPr>
          <p:nvPr/>
        </p:nvGrpSpPr>
        <p:grpSpPr bwMode="auto">
          <a:xfrm>
            <a:off x="1981200" y="4373563"/>
            <a:ext cx="381000" cy="381000"/>
            <a:chOff x="2078" y="1680"/>
            <a:chExt cx="1615" cy="1615"/>
          </a:xfrm>
        </p:grpSpPr>
        <p:sp>
          <p:nvSpPr>
            <p:cNvPr id="5143" name="Oval 75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44" name="Oval 76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65" name="Oval 77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46" name="Oval 78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8D67E1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67" name="Oval 79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48" name="Oval 80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45326D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5135" name="Group 81"/>
          <p:cNvGrpSpPr>
            <a:grpSpLocks/>
          </p:cNvGrpSpPr>
          <p:nvPr/>
        </p:nvGrpSpPr>
        <p:grpSpPr bwMode="auto">
          <a:xfrm>
            <a:off x="1524000" y="5148263"/>
            <a:ext cx="355600" cy="381000"/>
            <a:chOff x="2078" y="1680"/>
            <a:chExt cx="1615" cy="1615"/>
          </a:xfrm>
        </p:grpSpPr>
        <p:sp>
          <p:nvSpPr>
            <p:cNvPr id="5137" name="Oval 8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38" name="Oval 8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172" name="Oval 84"/>
            <p:cNvSpPr>
              <a:spLocks noChangeArrowheads="1"/>
            </p:cNvSpPr>
            <p:nvPr/>
          </p:nvSpPr>
          <p:spPr bwMode="gray">
            <a:xfrm>
              <a:off x="2251" y="1855"/>
              <a:ext cx="1262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40" name="Oval 8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E35E23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9174" name="Oval 86"/>
            <p:cNvSpPr>
              <a:spLocks noChangeArrowheads="1"/>
            </p:cNvSpPr>
            <p:nvPr/>
          </p:nvSpPr>
          <p:spPr bwMode="gray">
            <a:xfrm>
              <a:off x="2338" y="1936"/>
              <a:ext cx="1096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42" name="Oval 87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E35E23"/>
                </a:gs>
                <a:gs pos="100000">
                  <a:srgbClr val="6E2E11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pic>
        <p:nvPicPr>
          <p:cNvPr id="5136" name="图片 46" descr="工商大学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32588" y="5949950"/>
            <a:ext cx="2357437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850" y="692150"/>
            <a:ext cx="8523288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按第一大股东持股比例分类指数比较分析</a:t>
            </a:r>
            <a:endParaRPr lang="zh-CN" altLang="en-US" dirty="0">
              <a:latin typeface="Arial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331913" y="1773238"/>
          <a:ext cx="6480721" cy="4032449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2704737"/>
                <a:gridCol w="975441"/>
                <a:gridCol w="975441"/>
                <a:gridCol w="975441"/>
                <a:gridCol w="849661"/>
              </a:tblGrid>
              <a:tr h="362976"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持股比例</a:t>
                      </a: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2011</a:t>
                      </a:r>
                      <a:r>
                        <a:rPr lang="zh-CN" sz="2000" b="1" kern="1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年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2010</a:t>
                      </a:r>
                      <a:r>
                        <a:rPr lang="zh-CN" sz="2000" b="1" kern="1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年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0496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均值</a:t>
                      </a: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名次</a:t>
                      </a: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均值</a:t>
                      </a: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名次</a:t>
                      </a: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</a:tr>
              <a:tr h="82388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持股比例＜</a:t>
                      </a:r>
                      <a:r>
                        <a:rPr lang="en-US" sz="2000" kern="1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20%</a:t>
                      </a:r>
                      <a:endParaRPr lang="zh-CN" sz="2000" kern="100" dirty="0">
                        <a:solidFill>
                          <a:schemeClr val="bg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53.39 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55.96 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81783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20%≤</a:t>
                      </a:r>
                      <a:r>
                        <a:rPr lang="zh-CN" sz="2000" kern="1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持股比例＜</a:t>
                      </a:r>
                      <a:r>
                        <a:rPr lang="en-US" sz="2000" kern="1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40%</a:t>
                      </a:r>
                      <a:endParaRPr lang="zh-CN" sz="2000" kern="100" dirty="0">
                        <a:solidFill>
                          <a:schemeClr val="bg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54.46 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57.05 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81783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40%≤</a:t>
                      </a:r>
                      <a:r>
                        <a:rPr lang="zh-CN" sz="2000" kern="1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持股比例＜</a:t>
                      </a:r>
                      <a:r>
                        <a:rPr lang="en-US" sz="2000" kern="1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60%</a:t>
                      </a:r>
                      <a:endParaRPr lang="zh-CN" sz="2000" kern="100" dirty="0">
                        <a:solidFill>
                          <a:schemeClr val="bg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55.43 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57.77 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0496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持股比例</a:t>
                      </a:r>
                      <a:r>
                        <a:rPr lang="en-US" sz="2000" kern="1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≥60%</a:t>
                      </a:r>
                      <a:endParaRPr lang="zh-CN" sz="2000" kern="100" dirty="0">
                        <a:solidFill>
                          <a:schemeClr val="bg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55.69 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57.72 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endParaRPr lang="zh-CN" sz="2000" kern="1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23599" name="图片 6" descr="工商大学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63" y="5930900"/>
            <a:ext cx="2357437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6" descr="工商大学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63" y="5930900"/>
            <a:ext cx="2357437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39750" y="1773238"/>
          <a:ext cx="8136904" cy="4154760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920840"/>
                <a:gridCol w="920840"/>
                <a:gridCol w="1053573"/>
                <a:gridCol w="2505347"/>
                <a:gridCol w="864096"/>
                <a:gridCol w="1872208"/>
              </a:tblGrid>
              <a:tr h="6924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 dirty="0"/>
                        <a:t>总排名</a:t>
                      </a: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 dirty="0"/>
                        <a:t>代码</a:t>
                      </a: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 dirty="0" smtClean="0"/>
                        <a:t>简称</a:t>
                      </a: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 dirty="0"/>
                        <a:t>行　业</a:t>
                      </a: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 dirty="0"/>
                        <a:t>注册地</a:t>
                      </a: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indent="-67310" algn="ctr">
                        <a:spcAft>
                          <a:spcPts val="0"/>
                        </a:spcAft>
                      </a:pPr>
                      <a:r>
                        <a:rPr lang="zh-CN" sz="1800" kern="0" dirty="0"/>
                        <a:t>投资者保护指数</a:t>
                      </a: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C00000"/>
                    </a:solidFill>
                  </a:tcPr>
                </a:tc>
              </a:tr>
              <a:tr h="3462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0"/>
                        <a:t>1</a:t>
                      </a:r>
                      <a:endParaRPr lang="zh-CN" sz="18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/>
                        <a:t>600824</a:t>
                      </a: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0" dirty="0"/>
                        <a:t>益民集团</a:t>
                      </a: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0" dirty="0"/>
                        <a:t>零售业</a:t>
                      </a: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 dirty="0"/>
                        <a:t>上海</a:t>
                      </a: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0" dirty="0"/>
                        <a:t>68.23</a:t>
                      </a: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  <a:tr h="3462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0"/>
                        <a:t>2</a:t>
                      </a:r>
                      <a:endParaRPr lang="zh-CN" sz="18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/>
                        <a:t>600361</a:t>
                      </a:r>
                      <a:endParaRPr lang="zh-CN" sz="18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0" dirty="0"/>
                        <a:t>华联综超</a:t>
                      </a: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0" dirty="0"/>
                        <a:t>零售业</a:t>
                      </a: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 dirty="0"/>
                        <a:t>北京</a:t>
                      </a: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0" dirty="0"/>
                        <a:t>67.33</a:t>
                      </a: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  <a:tr h="3462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0"/>
                        <a:t>3</a:t>
                      </a:r>
                      <a:endParaRPr lang="zh-CN" sz="18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/>
                        <a:t>002270</a:t>
                      </a:r>
                      <a:endParaRPr lang="zh-CN" sz="18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0"/>
                        <a:t>法因数控</a:t>
                      </a:r>
                      <a:endParaRPr lang="zh-CN" sz="18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0" dirty="0"/>
                        <a:t>金属加工机械制造业</a:t>
                      </a: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/>
                        <a:t>山东</a:t>
                      </a:r>
                      <a:endParaRPr lang="zh-CN" sz="18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0" dirty="0"/>
                        <a:t>67.08</a:t>
                      </a: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  <a:tr h="3462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0"/>
                        <a:t>4</a:t>
                      </a:r>
                      <a:endParaRPr lang="zh-CN" sz="18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/>
                        <a:t>002179</a:t>
                      </a:r>
                      <a:endParaRPr lang="zh-CN" sz="18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0"/>
                        <a:t>中航光电</a:t>
                      </a:r>
                      <a:endParaRPr lang="zh-CN" sz="18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0" dirty="0"/>
                        <a:t>电子元器件制造业</a:t>
                      </a: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/>
                        <a:t>河南</a:t>
                      </a:r>
                      <a:endParaRPr lang="zh-CN" sz="18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0" dirty="0"/>
                        <a:t>66.71</a:t>
                      </a: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  <a:tr h="3462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0"/>
                        <a:t>5</a:t>
                      </a:r>
                      <a:endParaRPr lang="zh-CN" sz="18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/>
                        <a:t>002013</a:t>
                      </a:r>
                      <a:endParaRPr lang="zh-CN" sz="18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0"/>
                        <a:t>中航精机</a:t>
                      </a:r>
                      <a:endParaRPr lang="zh-CN" sz="18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0" dirty="0"/>
                        <a:t>交通运输设备制造业</a:t>
                      </a: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/>
                        <a:t>湖北</a:t>
                      </a:r>
                      <a:endParaRPr lang="zh-CN" sz="18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0" dirty="0"/>
                        <a:t>66.63</a:t>
                      </a: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  <a:tr h="3462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0"/>
                        <a:t>6</a:t>
                      </a:r>
                      <a:endParaRPr lang="zh-CN" sz="18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/>
                        <a:t>600548</a:t>
                      </a:r>
                      <a:endParaRPr lang="zh-CN" sz="18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 dirty="0"/>
                        <a:t>深高速</a:t>
                      </a: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0" dirty="0"/>
                        <a:t>交通运输辅助业</a:t>
                      </a: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/>
                        <a:t>广东</a:t>
                      </a:r>
                      <a:endParaRPr lang="zh-CN" sz="18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0" dirty="0"/>
                        <a:t>66.26</a:t>
                      </a: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  <a:tr h="3462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0"/>
                        <a:t>7</a:t>
                      </a:r>
                      <a:endParaRPr lang="zh-CN" sz="18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/>
                        <a:t>002133</a:t>
                      </a:r>
                      <a:endParaRPr lang="zh-CN" sz="18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0"/>
                        <a:t>广宇集团</a:t>
                      </a:r>
                      <a:endParaRPr lang="zh-CN" sz="18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0"/>
                        <a:t>房地产开发与经营业</a:t>
                      </a:r>
                      <a:endParaRPr lang="zh-CN" sz="18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 dirty="0"/>
                        <a:t>浙江</a:t>
                      </a: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0" dirty="0"/>
                        <a:t>66.09</a:t>
                      </a: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  <a:tr h="3462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0"/>
                        <a:t>8</a:t>
                      </a:r>
                      <a:endParaRPr lang="zh-CN" sz="18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/>
                        <a:t>002030</a:t>
                      </a:r>
                      <a:endParaRPr lang="zh-CN" sz="18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0"/>
                        <a:t>达安基因</a:t>
                      </a:r>
                      <a:endParaRPr lang="zh-CN" sz="18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0"/>
                        <a:t>生物药品制造业</a:t>
                      </a:r>
                      <a:endParaRPr lang="zh-CN" sz="18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 dirty="0"/>
                        <a:t>广东</a:t>
                      </a: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0" dirty="0"/>
                        <a:t>65.61</a:t>
                      </a: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  <a:tr h="3462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0"/>
                        <a:t>9</a:t>
                      </a:r>
                      <a:endParaRPr lang="zh-CN" sz="18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/>
                        <a:t>002115</a:t>
                      </a:r>
                      <a:endParaRPr lang="zh-CN" sz="18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0"/>
                        <a:t>三维通信</a:t>
                      </a:r>
                      <a:endParaRPr lang="zh-CN" sz="18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0"/>
                        <a:t>通信及相关设备制造业</a:t>
                      </a:r>
                      <a:endParaRPr lang="zh-CN" sz="18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/>
                        <a:t>浙江</a:t>
                      </a:r>
                      <a:endParaRPr lang="zh-CN" sz="18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0" dirty="0"/>
                        <a:t>65.54</a:t>
                      </a: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  <a:tr h="3462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0" dirty="0"/>
                        <a:t>10</a:t>
                      </a: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/>
                        <a:t>002124</a:t>
                      </a: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0"/>
                        <a:t>天邦股份</a:t>
                      </a:r>
                      <a:endParaRPr lang="zh-CN" sz="18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0"/>
                        <a:t>食品加工业</a:t>
                      </a:r>
                      <a:endParaRPr lang="zh-CN" sz="18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/>
                        <a:t>浙江</a:t>
                      </a:r>
                      <a:endParaRPr lang="zh-CN" sz="18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0" dirty="0"/>
                        <a:t>65.53</a:t>
                      </a: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125413" y="693738"/>
            <a:ext cx="8983662" cy="647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2011</a:t>
            </a:r>
            <a:r>
              <a:rPr lang="zh-CN" altLang="en-US" sz="36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年中国上市公司会计投资者保护前十名</a:t>
            </a:r>
            <a:endParaRPr lang="zh-CN" altLang="en-US" dirty="0">
              <a:latin typeface="Arial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339975" y="2492375"/>
            <a:ext cx="1079500" cy="3603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339975" y="4221163"/>
            <a:ext cx="1079500" cy="3603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6" descr="工商大学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63" y="5930900"/>
            <a:ext cx="2357437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39750" y="1628775"/>
          <a:ext cx="8136904" cy="4357170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920840"/>
                <a:gridCol w="920840"/>
                <a:gridCol w="1254664"/>
                <a:gridCol w="2304256"/>
                <a:gridCol w="864096"/>
                <a:gridCol w="1872208"/>
              </a:tblGrid>
              <a:tr h="6924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 dirty="0"/>
                        <a:t>总排名</a:t>
                      </a: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006C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 dirty="0"/>
                        <a:t>代码</a:t>
                      </a: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006C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 dirty="0" smtClean="0"/>
                        <a:t>简称</a:t>
                      </a: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006C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 dirty="0"/>
                        <a:t>行　业</a:t>
                      </a: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006C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 dirty="0"/>
                        <a:t>注册地</a:t>
                      </a: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006C31"/>
                    </a:solidFill>
                  </a:tcPr>
                </a:tc>
                <a:tc>
                  <a:txBody>
                    <a:bodyPr/>
                    <a:lstStyle/>
                    <a:p>
                      <a:pPr indent="-67310" algn="ctr">
                        <a:spcAft>
                          <a:spcPts val="0"/>
                        </a:spcAft>
                      </a:pPr>
                      <a:r>
                        <a:rPr lang="zh-CN" sz="1800" kern="0" dirty="0"/>
                        <a:t>投资者保护指数</a:t>
                      </a:r>
                      <a:endParaRPr lang="zh-CN" sz="18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solidFill>
                      <a:srgbClr val="006C31"/>
                    </a:solidFill>
                  </a:tcPr>
                </a:tc>
              </a:tr>
              <a:tr h="34623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  <a:endParaRPr lang="zh-CN" sz="1800" b="1" kern="0" dirty="0">
                        <a:solidFill>
                          <a:schemeClr val="bg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006C3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000557</a:t>
                      </a:r>
                      <a:endParaRPr lang="zh-CN" sz="1800" b="1" kern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*ST </a:t>
                      </a:r>
                      <a:r>
                        <a:rPr lang="zh-CN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广夏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酒精及饮料酒制造业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宁夏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25.25</a:t>
                      </a:r>
                      <a:endParaRPr lang="zh-CN" sz="1800" b="1" kern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623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endParaRPr lang="zh-CN" sz="1800" b="1" kern="0" dirty="0">
                        <a:solidFill>
                          <a:schemeClr val="bg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006C3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600691</a:t>
                      </a:r>
                      <a:endParaRPr lang="zh-CN" sz="1800" b="1" kern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*ST </a:t>
                      </a:r>
                      <a:r>
                        <a:rPr lang="zh-CN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东碳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黑色金属冶炼及压延加工业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四川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28.17</a:t>
                      </a:r>
                      <a:endParaRPr lang="zh-CN" sz="1800" b="1" kern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623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endParaRPr lang="zh-CN" sz="1800" b="1" kern="0" dirty="0">
                        <a:solidFill>
                          <a:schemeClr val="bg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006C3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600180</a:t>
                      </a:r>
                      <a:endParaRPr lang="zh-CN" sz="1800" b="1" kern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*ST </a:t>
                      </a:r>
                      <a:r>
                        <a:rPr lang="zh-CN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九发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农业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山东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28.90</a:t>
                      </a:r>
                      <a:endParaRPr lang="zh-CN" sz="1800" b="1" kern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623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  <a:endParaRPr lang="zh-CN" sz="1800" b="1" kern="0" dirty="0">
                        <a:solidFill>
                          <a:schemeClr val="bg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006C3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002200</a:t>
                      </a:r>
                      <a:endParaRPr lang="zh-CN" sz="1800" b="1" kern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800" b="1" kern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*</a:t>
                      </a:r>
                      <a:r>
                        <a:rPr lang="en-US" altLang="zh-CN" sz="1800" b="1" kern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ST</a:t>
                      </a:r>
                      <a:r>
                        <a:rPr lang="zh-CN" sz="1800" b="1" kern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大地</a:t>
                      </a:r>
                      <a:endParaRPr lang="zh-CN" sz="1800" b="1" kern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农业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云南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30.47</a:t>
                      </a:r>
                      <a:endParaRPr lang="zh-CN" sz="1800" b="1" kern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623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  <a:endParaRPr lang="zh-CN" sz="1800" b="1" kern="0" dirty="0">
                        <a:solidFill>
                          <a:schemeClr val="bg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006C3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600678</a:t>
                      </a:r>
                      <a:endParaRPr lang="zh-CN" sz="1800" b="1" kern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四川金顶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非金属矿物制品业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四川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30.69</a:t>
                      </a:r>
                      <a:endParaRPr lang="zh-CN" sz="1800" b="1" kern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623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</a:t>
                      </a:r>
                      <a:endParaRPr lang="zh-CN" sz="1800" b="1" kern="0" dirty="0">
                        <a:solidFill>
                          <a:schemeClr val="bg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006C3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600532</a:t>
                      </a:r>
                      <a:endParaRPr lang="zh-CN" sz="1800" b="1" kern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华阳科技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化学原料及化学</a:t>
                      </a:r>
                      <a:r>
                        <a:rPr lang="zh-CN" sz="1800" b="1" kern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制品</a:t>
                      </a:r>
                      <a:endParaRPr lang="zh-CN" sz="1800" b="1" kern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山东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34.42</a:t>
                      </a:r>
                      <a:endParaRPr lang="zh-CN" sz="1800" b="1" kern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623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</a:t>
                      </a:r>
                      <a:endParaRPr lang="zh-CN" sz="1800" b="1" kern="0" dirty="0">
                        <a:solidFill>
                          <a:schemeClr val="bg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006C3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600608</a:t>
                      </a:r>
                      <a:endParaRPr lang="zh-CN" sz="1800" b="1" kern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*ST </a:t>
                      </a:r>
                      <a:r>
                        <a:rPr lang="zh-CN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沪科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通信及相关</a:t>
                      </a:r>
                      <a:r>
                        <a:rPr lang="zh-CN" sz="1800" b="1" kern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设备</a:t>
                      </a:r>
                      <a:endParaRPr lang="zh-CN" sz="1800" b="1" kern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上海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34.70</a:t>
                      </a:r>
                      <a:endParaRPr lang="zh-CN" sz="1800" b="1" kern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623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</a:t>
                      </a:r>
                      <a:endParaRPr lang="zh-CN" sz="1800" b="1" kern="0" dirty="0">
                        <a:solidFill>
                          <a:schemeClr val="bg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006C3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600634</a:t>
                      </a:r>
                      <a:endParaRPr lang="zh-CN" sz="1800" b="1" kern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*ST </a:t>
                      </a:r>
                      <a:r>
                        <a:rPr lang="zh-CN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海鸟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房地产开发与经营业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上海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34.98</a:t>
                      </a:r>
                      <a:endParaRPr lang="zh-CN" sz="1800" b="1" kern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623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</a:t>
                      </a:r>
                      <a:endParaRPr lang="zh-CN" sz="1800" b="1" kern="0" dirty="0">
                        <a:solidFill>
                          <a:schemeClr val="bg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006C3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000820</a:t>
                      </a:r>
                      <a:endParaRPr lang="zh-CN" sz="1800" b="1" kern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*ST </a:t>
                      </a:r>
                      <a:r>
                        <a:rPr lang="zh-CN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金城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造纸及纸制品业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辽宁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35.03</a:t>
                      </a:r>
                      <a:endParaRPr lang="zh-CN" sz="1800" b="1" kern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623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</a:t>
                      </a:r>
                      <a:endParaRPr lang="zh-CN" sz="1800" b="1" kern="0" dirty="0">
                        <a:solidFill>
                          <a:schemeClr val="bg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006C3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600699</a:t>
                      </a:r>
                      <a:endParaRPr lang="zh-CN" sz="1800" b="1" kern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*ST </a:t>
                      </a:r>
                      <a:r>
                        <a:rPr lang="zh-CN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得亨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化学纤维制造业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吉林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35.27</a:t>
                      </a:r>
                      <a:endParaRPr lang="zh-CN" sz="1800" b="1" kern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125413" y="693738"/>
            <a:ext cx="8983662" cy="647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2011</a:t>
            </a:r>
            <a:r>
              <a:rPr lang="zh-CN" altLang="en-US" sz="36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年中国上市公司会计投资者保护后十名</a:t>
            </a:r>
            <a:endParaRPr lang="zh-CN" altLang="en-US" dirty="0">
              <a:latin typeface="Arial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484438" y="3573463"/>
            <a:ext cx="1079500" cy="360362"/>
          </a:xfrm>
          <a:prstGeom prst="ellipse">
            <a:avLst/>
          </a:prstGeom>
          <a:noFill/>
          <a:ln>
            <a:solidFill>
              <a:srgbClr val="006C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47813" y="692150"/>
            <a:ext cx="6070600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*</a:t>
            </a:r>
            <a:r>
              <a:rPr lang="en-US" altLang="zh-CN" sz="36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ST</a:t>
            </a:r>
            <a:r>
              <a:rPr lang="zh-CN" altLang="en-US" sz="36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大地（</a:t>
            </a:r>
            <a:r>
              <a:rPr lang="en-US" altLang="zh-CN" sz="36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002200</a:t>
            </a:r>
            <a:r>
              <a:rPr lang="zh-CN" altLang="en-US" sz="36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）财务违规</a:t>
            </a:r>
            <a:endParaRPr lang="zh-CN" altLang="en-US" dirty="0">
              <a:latin typeface="Arial" charset="0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11188" y="1495425"/>
            <a:ext cx="8281987" cy="4525963"/>
          </a:xfrm>
        </p:spPr>
        <p:txBody>
          <a:bodyPr/>
          <a:lstStyle/>
          <a:p>
            <a:pPr algn="just">
              <a:buFontTx/>
              <a:buNone/>
              <a:defRPr/>
            </a:pPr>
            <a:r>
              <a:rPr lang="zh-CN" altLang="en-US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财务违规事实</a:t>
            </a:r>
            <a:endParaRPr lang="en-US" altLang="zh-CN" sz="24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  <a:p>
            <a:pPr algn="just">
              <a:defRPr/>
            </a:pPr>
            <a:r>
              <a:rPr lang="en-US" altLang="zh-CN" sz="22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2008-10~2011-04</a:t>
            </a:r>
            <a:r>
              <a:rPr lang="zh-CN" altLang="en-US" sz="22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    </a:t>
            </a:r>
            <a:r>
              <a:rPr lang="zh-CN" altLang="zh-CN" sz="22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三换财务总监、三换会计师事务所</a:t>
            </a:r>
            <a:endParaRPr lang="en-US" altLang="zh-CN" sz="2200" dirty="0" smtClean="0"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  <a:p>
            <a:pPr algn="just">
              <a:defRPr/>
            </a:pPr>
            <a:r>
              <a:rPr lang="en-US" altLang="zh-CN" sz="22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2009</a:t>
            </a:r>
            <a:r>
              <a:rPr lang="zh-CN" altLang="zh-CN" sz="22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年度业绩预告和快报五度反复</a:t>
            </a:r>
            <a:endParaRPr lang="en-US" altLang="zh-CN" sz="2200" dirty="0" smtClean="0"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  <a:p>
            <a:pPr algn="just">
              <a:defRPr/>
            </a:pPr>
            <a:r>
              <a:rPr lang="en-US" altLang="zh-CN" sz="22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2009</a:t>
            </a:r>
            <a:r>
              <a:rPr lang="zh-CN" altLang="zh-CN" sz="22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年</a:t>
            </a:r>
            <a:r>
              <a:rPr lang="zh-CN" altLang="en-US" sz="22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报与</a:t>
            </a:r>
            <a:r>
              <a:rPr lang="en-US" altLang="zh-CN" sz="22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2010</a:t>
            </a:r>
            <a:r>
              <a:rPr lang="zh-CN" altLang="zh-CN" sz="22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年报被出具保留意见</a:t>
            </a:r>
            <a:r>
              <a:rPr lang="zh-CN" altLang="en-US" sz="22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与</a:t>
            </a:r>
            <a:r>
              <a:rPr lang="zh-CN" altLang="zh-CN" sz="22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无法表示意见审计报告</a:t>
            </a:r>
            <a:endParaRPr lang="en-US" altLang="zh-CN" sz="2200" dirty="0" smtClean="0"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  <a:p>
            <a:pPr algn="just">
              <a:defRPr/>
            </a:pPr>
            <a:r>
              <a:rPr lang="zh-CN" altLang="en-US" sz="22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更正</a:t>
            </a:r>
            <a:r>
              <a:rPr lang="en-US" altLang="zh-CN" sz="22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2009</a:t>
            </a:r>
            <a:r>
              <a:rPr lang="zh-CN" altLang="zh-CN" sz="22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年年报</a:t>
            </a:r>
            <a:r>
              <a:rPr lang="zh-CN" altLang="en-US" sz="22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与</a:t>
            </a:r>
            <a:r>
              <a:rPr lang="en-US" altLang="zh-CN" sz="22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2010</a:t>
            </a:r>
            <a:r>
              <a:rPr lang="zh-CN" altLang="zh-CN" sz="22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年第一季度报告</a:t>
            </a:r>
            <a:endParaRPr lang="en-US" altLang="zh-CN" sz="2200" dirty="0" smtClean="0"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  <a:p>
            <a:pPr algn="just">
              <a:buFontTx/>
              <a:buNone/>
              <a:defRPr/>
            </a:pPr>
            <a:r>
              <a:rPr lang="zh-CN" altLang="en-US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遭受严厉处罚</a:t>
            </a:r>
            <a:endParaRPr lang="en-US" altLang="zh-CN" sz="2400" dirty="0" smtClean="0"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  <a:p>
            <a:pPr algn="just">
              <a:defRPr/>
            </a:pPr>
            <a:r>
              <a:rPr lang="en-US" altLang="zh-CN" sz="22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2010-03-17    </a:t>
            </a:r>
            <a:r>
              <a:rPr lang="zh-CN" altLang="zh-CN" sz="22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绿大地被证监会立案调查</a:t>
            </a:r>
            <a:endParaRPr lang="en-US" altLang="zh-CN" sz="2200" dirty="0" smtClean="0"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  <a:p>
            <a:pPr algn="just">
              <a:defRPr/>
            </a:pPr>
            <a:r>
              <a:rPr lang="en-US" altLang="zh-CN" sz="22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2011-03-17</a:t>
            </a:r>
            <a:r>
              <a:rPr lang="zh-CN" altLang="en-US" sz="22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  </a:t>
            </a:r>
            <a:r>
              <a:rPr lang="zh-CN" altLang="zh-CN" sz="22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控股股东、董事长何学葵涉嫌欺诈发行股票罪被云南省公安厅逮捕</a:t>
            </a:r>
            <a:endParaRPr lang="en-US" altLang="zh-CN" sz="2200" dirty="0" smtClean="0"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  <a:p>
            <a:pPr algn="just">
              <a:defRPr/>
            </a:pPr>
            <a:r>
              <a:rPr lang="en-US" altLang="zh-CN" sz="22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2011-04-07  </a:t>
            </a:r>
            <a:r>
              <a:rPr lang="zh-CN" altLang="zh-CN" sz="22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财务总监李鹏因涉嫌违规披露、不披露重要信息罪被公安机关采取强制措施</a:t>
            </a:r>
            <a:endParaRPr lang="en-US" altLang="zh-CN" sz="2200" dirty="0" smtClean="0"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  <a:p>
            <a:pPr algn="just">
              <a:defRPr/>
            </a:pPr>
            <a:r>
              <a:rPr lang="en-US" altLang="zh-CN" sz="22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2011-05-04  </a:t>
            </a:r>
            <a:r>
              <a:rPr lang="zh-CN" altLang="en-US" sz="22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变成“</a:t>
            </a:r>
            <a:r>
              <a:rPr lang="en-US" altLang="zh-CN" sz="22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*ST</a:t>
            </a:r>
            <a:r>
              <a:rPr lang="zh-CN" altLang="en-US" sz="22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大地”，成为遭到投资者集体诉讼的第一家中小板上市公司</a:t>
            </a:r>
            <a:endParaRPr lang="zh-CN" altLang="en-US" sz="2200" dirty="0"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6" descr="工商大学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63" y="5930900"/>
            <a:ext cx="2357437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7651" name="Group 3"/>
          <p:cNvGrpSpPr>
            <a:grpSpLocks/>
          </p:cNvGrpSpPr>
          <p:nvPr/>
        </p:nvGrpSpPr>
        <p:grpSpPr bwMode="auto">
          <a:xfrm>
            <a:off x="1519238" y="1735138"/>
            <a:ext cx="762000" cy="666750"/>
            <a:chOff x="1110" y="2656"/>
            <a:chExt cx="1549" cy="1351"/>
          </a:xfrm>
        </p:grpSpPr>
        <p:sp>
          <p:nvSpPr>
            <p:cNvPr id="27684" name="AutoShape 4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黑体" pitchFamily="2" charset="-122"/>
              </a:endParaRPr>
            </a:p>
          </p:txBody>
        </p:sp>
        <p:sp>
          <p:nvSpPr>
            <p:cNvPr id="27685" name="AutoShape 5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黑体" pitchFamily="2" charset="-122"/>
              </a:endParaRPr>
            </a:p>
          </p:txBody>
        </p:sp>
        <p:sp>
          <p:nvSpPr>
            <p:cNvPr id="29" name="AutoShape 6"/>
            <p:cNvSpPr>
              <a:spLocks noChangeArrowheads="1"/>
            </p:cNvSpPr>
            <p:nvPr/>
          </p:nvSpPr>
          <p:spPr bwMode="gray">
            <a:xfrm>
              <a:off x="1200" y="2736"/>
              <a:ext cx="1349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27652" name="Group 7"/>
          <p:cNvGrpSpPr>
            <a:grpSpLocks/>
          </p:cNvGrpSpPr>
          <p:nvPr/>
        </p:nvGrpSpPr>
        <p:grpSpPr bwMode="auto">
          <a:xfrm>
            <a:off x="1519238" y="2649538"/>
            <a:ext cx="762000" cy="666750"/>
            <a:chOff x="3174" y="2656"/>
            <a:chExt cx="1549" cy="1351"/>
          </a:xfrm>
        </p:grpSpPr>
        <p:sp>
          <p:nvSpPr>
            <p:cNvPr id="27681" name="AutoShape 8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黑体" pitchFamily="2" charset="-122"/>
              </a:endParaRPr>
            </a:p>
          </p:txBody>
        </p:sp>
        <p:sp>
          <p:nvSpPr>
            <p:cNvPr id="27682" name="AutoShape 9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黑体" pitchFamily="2" charset="-122"/>
              </a:endParaRPr>
            </a:p>
          </p:txBody>
        </p:sp>
        <p:sp>
          <p:nvSpPr>
            <p:cNvPr id="26" name="AutoShape 10"/>
            <p:cNvSpPr>
              <a:spLocks noChangeArrowheads="1"/>
            </p:cNvSpPr>
            <p:nvPr/>
          </p:nvSpPr>
          <p:spPr bwMode="gray">
            <a:xfrm>
              <a:off x="3264" y="2736"/>
              <a:ext cx="1349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27653" name="Line 11"/>
          <p:cNvSpPr>
            <a:spLocks noChangeShapeType="1"/>
          </p:cNvSpPr>
          <p:nvPr/>
        </p:nvSpPr>
        <p:spPr bwMode="auto">
          <a:xfrm>
            <a:off x="2128838" y="2344738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4" name="Text Box 12"/>
          <p:cNvSpPr txBox="1">
            <a:spLocks noChangeArrowheads="1"/>
          </p:cNvSpPr>
          <p:nvPr/>
        </p:nvSpPr>
        <p:spPr bwMode="auto">
          <a:xfrm>
            <a:off x="2411413" y="1811338"/>
            <a:ext cx="4681537" cy="4619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>
                <a:solidFill>
                  <a:schemeClr val="tx2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2011</a:t>
            </a:r>
            <a:r>
              <a:rPr lang="zh-CN" altLang="en-US" sz="2400">
                <a:solidFill>
                  <a:schemeClr val="tx2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年上市公司投资者保护下降</a:t>
            </a:r>
            <a:endParaRPr lang="en-US" altLang="zh-CN" sz="2400">
              <a:solidFill>
                <a:schemeClr val="tx2"/>
              </a:solidFill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</p:txBody>
      </p:sp>
      <p:sp>
        <p:nvSpPr>
          <p:cNvPr id="27655" name="Text Box 13"/>
          <p:cNvSpPr txBox="1">
            <a:spLocks noChangeArrowheads="1"/>
          </p:cNvSpPr>
          <p:nvPr/>
        </p:nvSpPr>
        <p:spPr bwMode="gray">
          <a:xfrm>
            <a:off x="1716088" y="1833563"/>
            <a:ext cx="35401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27656" name="Line 14"/>
          <p:cNvSpPr>
            <a:spLocks noChangeShapeType="1"/>
          </p:cNvSpPr>
          <p:nvPr/>
        </p:nvSpPr>
        <p:spPr bwMode="auto">
          <a:xfrm>
            <a:off x="2128838" y="3259138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7" name="Text Box 15"/>
          <p:cNvSpPr txBox="1">
            <a:spLocks noChangeArrowheads="1"/>
          </p:cNvSpPr>
          <p:nvPr/>
        </p:nvSpPr>
        <p:spPr bwMode="auto">
          <a:xfrm>
            <a:off x="2339975" y="2492375"/>
            <a:ext cx="4794250" cy="831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>
                <a:solidFill>
                  <a:schemeClr val="tx2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金融业最高，连续两年交通运输与仓储业名列前茅，综合类最差</a:t>
            </a:r>
            <a:endParaRPr lang="en-US" altLang="zh-CN" sz="2400">
              <a:solidFill>
                <a:schemeClr val="tx2"/>
              </a:solidFill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</p:txBody>
      </p:sp>
      <p:sp>
        <p:nvSpPr>
          <p:cNvPr id="27658" name="Text Box 16"/>
          <p:cNvSpPr txBox="1">
            <a:spLocks noChangeArrowheads="1"/>
          </p:cNvSpPr>
          <p:nvPr/>
        </p:nvSpPr>
        <p:spPr bwMode="gray">
          <a:xfrm>
            <a:off x="1716088" y="2747963"/>
            <a:ext cx="35401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chemeClr val="tx2"/>
                </a:solidFill>
              </a:rPr>
              <a:t>2</a:t>
            </a:r>
          </a:p>
        </p:txBody>
      </p:sp>
      <p:grpSp>
        <p:nvGrpSpPr>
          <p:cNvPr id="27659" name="Group 17"/>
          <p:cNvGrpSpPr>
            <a:grpSpLocks/>
          </p:cNvGrpSpPr>
          <p:nvPr/>
        </p:nvGrpSpPr>
        <p:grpSpPr bwMode="auto">
          <a:xfrm>
            <a:off x="1519238" y="3541713"/>
            <a:ext cx="762000" cy="666750"/>
            <a:chOff x="1110" y="2656"/>
            <a:chExt cx="1549" cy="1351"/>
          </a:xfrm>
        </p:grpSpPr>
        <p:sp>
          <p:nvSpPr>
            <p:cNvPr id="27678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黑体" pitchFamily="2" charset="-122"/>
              </a:endParaRPr>
            </a:p>
          </p:txBody>
        </p:sp>
        <p:sp>
          <p:nvSpPr>
            <p:cNvPr id="27679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黑体" pitchFamily="2" charset="-122"/>
              </a:endParaRPr>
            </a:p>
          </p:txBody>
        </p:sp>
        <p:sp>
          <p:nvSpPr>
            <p:cNvPr id="23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49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27660" name="Group 21"/>
          <p:cNvGrpSpPr>
            <a:grpSpLocks/>
          </p:cNvGrpSpPr>
          <p:nvPr/>
        </p:nvGrpSpPr>
        <p:grpSpPr bwMode="auto">
          <a:xfrm>
            <a:off x="1519238" y="4456113"/>
            <a:ext cx="762000" cy="666750"/>
            <a:chOff x="3174" y="2656"/>
            <a:chExt cx="1549" cy="1351"/>
          </a:xfrm>
        </p:grpSpPr>
        <p:sp>
          <p:nvSpPr>
            <p:cNvPr id="27675" name="AutoShape 22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黑体" pitchFamily="2" charset="-122"/>
              </a:endParaRPr>
            </a:p>
          </p:txBody>
        </p:sp>
        <p:sp>
          <p:nvSpPr>
            <p:cNvPr id="27676" name="AutoShape 23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黑体" pitchFamily="2" charset="-122"/>
              </a:endParaRPr>
            </a:p>
          </p:txBody>
        </p:sp>
        <p:sp>
          <p:nvSpPr>
            <p:cNvPr id="20" name="AutoShape 24"/>
            <p:cNvSpPr>
              <a:spLocks noChangeArrowheads="1"/>
            </p:cNvSpPr>
            <p:nvPr/>
          </p:nvSpPr>
          <p:spPr bwMode="gray">
            <a:xfrm>
              <a:off x="3264" y="2736"/>
              <a:ext cx="1349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27661" name="Line 25"/>
          <p:cNvSpPr>
            <a:spLocks noChangeShapeType="1"/>
          </p:cNvSpPr>
          <p:nvPr/>
        </p:nvSpPr>
        <p:spPr bwMode="auto">
          <a:xfrm>
            <a:off x="2128838" y="4151313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62" name="Text Box 26"/>
          <p:cNvSpPr txBox="1">
            <a:spLocks noChangeArrowheads="1"/>
          </p:cNvSpPr>
          <p:nvPr/>
        </p:nvSpPr>
        <p:spPr bwMode="auto">
          <a:xfrm>
            <a:off x="2411413" y="3389313"/>
            <a:ext cx="4968875" cy="831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>
                <a:solidFill>
                  <a:schemeClr val="tx2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浙江、北京领跑，西北省份投资者保护落后</a:t>
            </a:r>
            <a:endParaRPr lang="en-US" altLang="zh-CN" sz="2400">
              <a:solidFill>
                <a:schemeClr val="tx2"/>
              </a:solidFill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</p:txBody>
      </p:sp>
      <p:sp>
        <p:nvSpPr>
          <p:cNvPr id="27663" name="Text Box 27"/>
          <p:cNvSpPr txBox="1">
            <a:spLocks noChangeArrowheads="1"/>
          </p:cNvSpPr>
          <p:nvPr/>
        </p:nvSpPr>
        <p:spPr bwMode="gray">
          <a:xfrm>
            <a:off x="1716088" y="3640138"/>
            <a:ext cx="35401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chemeClr val="tx2"/>
                </a:solidFill>
              </a:rPr>
              <a:t>3</a:t>
            </a:r>
          </a:p>
        </p:txBody>
      </p:sp>
      <p:sp>
        <p:nvSpPr>
          <p:cNvPr id="27664" name="Line 28"/>
          <p:cNvSpPr>
            <a:spLocks noChangeShapeType="1"/>
          </p:cNvSpPr>
          <p:nvPr/>
        </p:nvSpPr>
        <p:spPr bwMode="auto">
          <a:xfrm>
            <a:off x="2128838" y="5065713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65" name="Text Box 29"/>
          <p:cNvSpPr txBox="1">
            <a:spLocks noChangeArrowheads="1"/>
          </p:cNvSpPr>
          <p:nvPr/>
        </p:nvSpPr>
        <p:spPr bwMode="auto">
          <a:xfrm>
            <a:off x="2411413" y="4325938"/>
            <a:ext cx="4897437" cy="831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>
                <a:solidFill>
                  <a:schemeClr val="tx2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集体控股公司投资者保护最佳，国有控股公司较弱</a:t>
            </a:r>
            <a:endParaRPr lang="en-US" altLang="zh-CN" sz="2400">
              <a:solidFill>
                <a:schemeClr val="tx2"/>
              </a:solidFill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</p:txBody>
      </p:sp>
      <p:sp>
        <p:nvSpPr>
          <p:cNvPr id="27666" name="Text Box 30"/>
          <p:cNvSpPr txBox="1">
            <a:spLocks noChangeArrowheads="1"/>
          </p:cNvSpPr>
          <p:nvPr/>
        </p:nvSpPr>
        <p:spPr bwMode="gray">
          <a:xfrm>
            <a:off x="1716088" y="4554538"/>
            <a:ext cx="35401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chemeClr val="tx2"/>
                </a:solidFill>
              </a:rPr>
              <a:t>4</a:t>
            </a:r>
          </a:p>
        </p:txBody>
      </p:sp>
      <p:sp>
        <p:nvSpPr>
          <p:cNvPr id="30" name="矩形 29"/>
          <p:cNvSpPr/>
          <p:nvPr/>
        </p:nvSpPr>
        <p:spPr>
          <a:xfrm>
            <a:off x="2792413" y="620713"/>
            <a:ext cx="3579812" cy="7699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4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四、主要结论</a:t>
            </a:r>
          </a:p>
        </p:txBody>
      </p:sp>
      <p:grpSp>
        <p:nvGrpSpPr>
          <p:cNvPr id="27668" name="Group 3"/>
          <p:cNvGrpSpPr>
            <a:grpSpLocks/>
          </p:cNvGrpSpPr>
          <p:nvPr/>
        </p:nvGrpSpPr>
        <p:grpSpPr bwMode="auto">
          <a:xfrm>
            <a:off x="1538288" y="5373688"/>
            <a:ext cx="762000" cy="665162"/>
            <a:chOff x="1110" y="2656"/>
            <a:chExt cx="1549" cy="1351"/>
          </a:xfrm>
        </p:grpSpPr>
        <p:sp>
          <p:nvSpPr>
            <p:cNvPr id="27672" name="AutoShape 4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黑体" pitchFamily="2" charset="-122"/>
              </a:endParaRPr>
            </a:p>
          </p:txBody>
        </p:sp>
        <p:sp>
          <p:nvSpPr>
            <p:cNvPr id="27673" name="AutoShape 5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黑体" pitchFamily="2" charset="-122"/>
              </a:endParaRPr>
            </a:p>
          </p:txBody>
        </p:sp>
        <p:sp>
          <p:nvSpPr>
            <p:cNvPr id="34" name="AutoShape 6"/>
            <p:cNvSpPr>
              <a:spLocks noChangeArrowheads="1"/>
            </p:cNvSpPr>
            <p:nvPr/>
          </p:nvSpPr>
          <p:spPr bwMode="gray">
            <a:xfrm>
              <a:off x="1200" y="2737"/>
              <a:ext cx="1349" cy="1167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27669" name="Line 11"/>
          <p:cNvSpPr>
            <a:spLocks noChangeShapeType="1"/>
          </p:cNvSpPr>
          <p:nvPr/>
        </p:nvSpPr>
        <p:spPr bwMode="auto">
          <a:xfrm>
            <a:off x="2147888" y="5983288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70" name="Text Box 12"/>
          <p:cNvSpPr txBox="1">
            <a:spLocks noChangeArrowheads="1"/>
          </p:cNvSpPr>
          <p:nvPr/>
        </p:nvSpPr>
        <p:spPr bwMode="auto">
          <a:xfrm>
            <a:off x="2411413" y="5445125"/>
            <a:ext cx="4968875" cy="461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>
                <a:solidFill>
                  <a:schemeClr val="tx2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持股比例与投资者保护水平正相关</a:t>
            </a:r>
            <a:endParaRPr lang="en-US" altLang="zh-CN" sz="2400">
              <a:solidFill>
                <a:schemeClr val="tx2"/>
              </a:solidFill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</p:txBody>
      </p:sp>
      <p:sp>
        <p:nvSpPr>
          <p:cNvPr id="27671" name="Text Box 13"/>
          <p:cNvSpPr txBox="1">
            <a:spLocks noChangeArrowheads="1"/>
          </p:cNvSpPr>
          <p:nvPr/>
        </p:nvSpPr>
        <p:spPr bwMode="gray">
          <a:xfrm>
            <a:off x="1733550" y="5472113"/>
            <a:ext cx="357188" cy="4619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chemeClr val="tx2"/>
                </a:solidFill>
              </a:rPr>
              <a:t>5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 1"/>
          <p:cNvSpPr>
            <a:spLocks noGrp="1"/>
          </p:cNvSpPr>
          <p:nvPr>
            <p:ph type="title" idx="4294967295"/>
          </p:nvPr>
        </p:nvSpPr>
        <p:spPr>
          <a:xfrm>
            <a:off x="290513" y="777875"/>
            <a:ext cx="8458200" cy="563563"/>
          </a:xfrm>
        </p:spPr>
        <p:txBody>
          <a:bodyPr/>
          <a:lstStyle/>
          <a:p>
            <a:pPr algn="ctr" eaLnBrk="1" hangingPunct="1">
              <a:defRPr/>
            </a:pPr>
            <a:r>
              <a:rPr lang="zh-CN" altLang="en-US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五、指数应用前景展望</a:t>
            </a: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black">
          <a:xfrm rot="17973186">
            <a:off x="4691856" y="2559844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black">
          <a:xfrm rot="3465783">
            <a:off x="4691857" y="4723606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8" name="AutoShape 5"/>
          <p:cNvSpPr>
            <a:spLocks noChangeArrowheads="1"/>
          </p:cNvSpPr>
          <p:nvPr/>
        </p:nvSpPr>
        <p:spPr bwMode="black">
          <a:xfrm rot="14369022">
            <a:off x="3472656" y="2636044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AutoShape 6"/>
          <p:cNvSpPr>
            <a:spLocks noChangeArrowheads="1"/>
          </p:cNvSpPr>
          <p:nvPr/>
        </p:nvSpPr>
        <p:spPr bwMode="black">
          <a:xfrm rot="7535209">
            <a:off x="3434556" y="4690269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black">
          <a:xfrm>
            <a:off x="5270500" y="3687763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black">
          <a:xfrm rot="10800000">
            <a:off x="2860675" y="3681413"/>
            <a:ext cx="863600" cy="288925"/>
          </a:xfrm>
          <a:prstGeom prst="rightArrow">
            <a:avLst>
              <a:gd name="adj1" fmla="val 35167"/>
              <a:gd name="adj2" fmla="val 121041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8681" name="Oval 9"/>
          <p:cNvSpPr>
            <a:spLocks noChangeArrowheads="1"/>
          </p:cNvSpPr>
          <p:nvPr/>
        </p:nvSpPr>
        <p:spPr bwMode="black">
          <a:xfrm>
            <a:off x="2606675" y="1919288"/>
            <a:ext cx="3743325" cy="3744912"/>
          </a:xfrm>
          <a:prstGeom prst="ellips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8682" name="Oval 10"/>
          <p:cNvSpPr>
            <a:spLocks noChangeArrowheads="1"/>
          </p:cNvSpPr>
          <p:nvPr/>
        </p:nvSpPr>
        <p:spPr bwMode="gray">
          <a:xfrm>
            <a:off x="3262313" y="5176838"/>
            <a:ext cx="360362" cy="360362"/>
          </a:xfrm>
          <a:prstGeom prst="ellipse">
            <a:avLst/>
          </a:prstGeom>
          <a:gradFill rotWithShape="1">
            <a:gsLst>
              <a:gs pos="0">
                <a:srgbClr val="F2FBF9"/>
              </a:gs>
              <a:gs pos="100000">
                <a:srgbClr val="4DC9B1"/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6" name="Text Box 11"/>
          <p:cNvSpPr txBox="1">
            <a:spLocks noChangeArrowheads="1"/>
          </p:cNvSpPr>
          <p:nvPr/>
        </p:nvSpPr>
        <p:spPr bwMode="auto">
          <a:xfrm>
            <a:off x="6084888" y="1700213"/>
            <a:ext cx="1731962" cy="708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sz="2000" b="1" dirty="0">
                <a:latin typeface="Arial" charset="0"/>
                <a:ea typeface="+mn-ea"/>
              </a:rPr>
              <a:t>证券监管</a:t>
            </a:r>
            <a:r>
              <a:rPr lang="zh-CN" altLang="en-US" sz="2000" b="1" dirty="0">
                <a:latin typeface="Arial" charset="0"/>
                <a:ea typeface="+mn-ea"/>
              </a:rPr>
              <a:t>部门</a:t>
            </a:r>
            <a:endParaRPr lang="en-US" altLang="zh-CN" sz="2000" b="1" dirty="0">
              <a:latin typeface="Arial" charset="0"/>
              <a:ea typeface="+mn-ea"/>
            </a:endParaRPr>
          </a:p>
          <a:p>
            <a:pPr eaLnBrk="0" hangingPunct="0">
              <a:defRPr/>
            </a:pPr>
            <a:r>
              <a:rPr lang="en-US" altLang="zh-CN" sz="2000" b="1" dirty="0">
                <a:latin typeface="Arial" charset="0"/>
                <a:ea typeface="+mn-ea"/>
              </a:rPr>
              <a:t>-</a:t>
            </a:r>
            <a:r>
              <a:rPr lang="zh-CN" altLang="en-US" sz="2000" b="1" dirty="0">
                <a:latin typeface="Arial" charset="0"/>
                <a:ea typeface="+mn-ea"/>
              </a:rPr>
              <a:t>公司监管</a:t>
            </a:r>
            <a:endParaRPr lang="en-US" altLang="zh-CN" sz="2000" b="1" dirty="0">
              <a:latin typeface="Arial" charset="0"/>
              <a:ea typeface="+mn-ea"/>
            </a:endParaRP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571472" y="1714488"/>
            <a:ext cx="2428892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B w="165100" prst="coolSlant"/>
          </a:sp3d>
        </p:spPr>
        <p:txBody>
          <a:bodyPr>
            <a:spAutoFit/>
            <a:sp3d extrusionH="57150">
              <a:bevelT w="38100" h="38100"/>
            </a:sp3d>
          </a:bodyPr>
          <a:lstStyle/>
          <a:p>
            <a:pPr>
              <a:defRPr/>
            </a:pPr>
            <a:r>
              <a:rPr lang="zh-CN" altLang="en-US" sz="2000" b="1" dirty="0">
                <a:latin typeface="Arial" charset="0"/>
                <a:ea typeface="+mn-ea"/>
              </a:rPr>
              <a:t>国有资本管理</a:t>
            </a:r>
            <a:r>
              <a:rPr lang="zh-CN" altLang="en-US" sz="2000" b="1" dirty="0">
                <a:latin typeface="Arial" charset="0"/>
                <a:ea typeface="+mn-ea"/>
              </a:rPr>
              <a:t>机构</a:t>
            </a:r>
            <a:endParaRPr lang="en-US" altLang="zh-CN" sz="2000" b="1" dirty="0">
              <a:latin typeface="Arial" charset="0"/>
              <a:ea typeface="+mn-ea"/>
            </a:endParaRPr>
          </a:p>
          <a:p>
            <a:pPr>
              <a:defRPr/>
            </a:pPr>
            <a:r>
              <a:rPr lang="en-US" altLang="zh-CN" sz="2000" b="1" dirty="0">
                <a:latin typeface="Arial" charset="0"/>
                <a:ea typeface="+mn-ea"/>
              </a:rPr>
              <a:t>-</a:t>
            </a:r>
            <a:r>
              <a:rPr lang="zh-CN" altLang="en-US" sz="2000" b="1" dirty="0">
                <a:latin typeface="Arial" charset="0"/>
                <a:ea typeface="+mn-ea"/>
              </a:rPr>
              <a:t>出资者保护</a:t>
            </a:r>
          </a:p>
        </p:txBody>
      </p:sp>
      <p:sp>
        <p:nvSpPr>
          <p:cNvPr id="26638" name="Text Box 13"/>
          <p:cNvSpPr txBox="1">
            <a:spLocks noChangeArrowheads="1"/>
          </p:cNvSpPr>
          <p:nvPr/>
        </p:nvSpPr>
        <p:spPr bwMode="auto">
          <a:xfrm>
            <a:off x="6572250" y="3571875"/>
            <a:ext cx="2314575" cy="708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2000" b="1" dirty="0">
                <a:latin typeface="Arial" charset="0"/>
                <a:ea typeface="+mn-ea"/>
              </a:rPr>
              <a:t>会计准则制定</a:t>
            </a:r>
            <a:r>
              <a:rPr lang="zh-CN" altLang="en-US" sz="2000" b="1" dirty="0">
                <a:latin typeface="Arial" charset="0"/>
                <a:ea typeface="+mn-ea"/>
              </a:rPr>
              <a:t>机构</a:t>
            </a:r>
            <a:endParaRPr lang="en-US" altLang="zh-CN" sz="2000" b="1" dirty="0">
              <a:latin typeface="Arial" charset="0"/>
              <a:ea typeface="+mn-ea"/>
            </a:endParaRPr>
          </a:p>
          <a:p>
            <a:pPr eaLnBrk="0" hangingPunct="0">
              <a:defRPr/>
            </a:pPr>
            <a:r>
              <a:rPr lang="en-US" altLang="zh-CN" sz="2000" b="1" dirty="0">
                <a:latin typeface="Arial" charset="0"/>
                <a:ea typeface="+mn-ea"/>
              </a:rPr>
              <a:t>-</a:t>
            </a:r>
            <a:r>
              <a:rPr lang="zh-CN" altLang="en-US" sz="2000" b="1" dirty="0">
                <a:latin typeface="Arial" charset="0"/>
                <a:ea typeface="+mn-ea"/>
              </a:rPr>
              <a:t>准则制定与完善</a:t>
            </a:r>
          </a:p>
        </p:txBody>
      </p:sp>
      <p:sp>
        <p:nvSpPr>
          <p:cNvPr id="26639" name="Text Box 14"/>
          <p:cNvSpPr txBox="1">
            <a:spLocks noChangeArrowheads="1"/>
          </p:cNvSpPr>
          <p:nvPr/>
        </p:nvSpPr>
        <p:spPr bwMode="auto">
          <a:xfrm>
            <a:off x="5857875" y="5214938"/>
            <a:ext cx="2098675" cy="708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2000" b="1" dirty="0">
                <a:latin typeface="Arial" charset="0"/>
                <a:ea typeface="+mn-ea"/>
              </a:rPr>
              <a:t>学术研究</a:t>
            </a:r>
            <a:r>
              <a:rPr lang="zh-CN" altLang="en-US" sz="2000" b="1" dirty="0">
                <a:latin typeface="Arial" charset="0"/>
                <a:ea typeface="+mn-ea"/>
              </a:rPr>
              <a:t>机构</a:t>
            </a:r>
            <a:endParaRPr lang="en-US" altLang="zh-CN" sz="2000" b="1" dirty="0">
              <a:latin typeface="Arial" charset="0"/>
              <a:ea typeface="+mn-ea"/>
            </a:endParaRPr>
          </a:p>
          <a:p>
            <a:pPr eaLnBrk="0" hangingPunct="0">
              <a:defRPr/>
            </a:pPr>
            <a:r>
              <a:rPr lang="en-US" altLang="zh-CN" sz="2000" b="1" dirty="0">
                <a:latin typeface="Arial" charset="0"/>
                <a:ea typeface="+mn-ea"/>
              </a:rPr>
              <a:t>-</a:t>
            </a:r>
            <a:r>
              <a:rPr lang="zh-CN" altLang="en-US" sz="2000" b="1" dirty="0">
                <a:latin typeface="Arial" charset="0"/>
                <a:ea typeface="+mn-ea"/>
              </a:rPr>
              <a:t>研究与系统开发</a:t>
            </a:r>
          </a:p>
        </p:txBody>
      </p:sp>
      <p:sp>
        <p:nvSpPr>
          <p:cNvPr id="28687" name="Text Box 15"/>
          <p:cNvSpPr txBox="1">
            <a:spLocks noChangeArrowheads="1"/>
          </p:cNvSpPr>
          <p:nvPr/>
        </p:nvSpPr>
        <p:spPr bwMode="auto">
          <a:xfrm>
            <a:off x="179388" y="3500438"/>
            <a:ext cx="2486025" cy="708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黑体" pitchFamily="2" charset="-122"/>
                <a:ea typeface="黑体" pitchFamily="2" charset="-122"/>
              </a:rPr>
              <a:t>证券交易所</a:t>
            </a:r>
            <a:endParaRPr lang="en-US" altLang="zh-CN" sz="2000" b="1">
              <a:latin typeface="黑体" pitchFamily="2" charset="-122"/>
              <a:ea typeface="黑体" pitchFamily="2" charset="-122"/>
            </a:endParaRPr>
          </a:p>
          <a:p>
            <a:r>
              <a:rPr lang="en-US" altLang="zh-CN" sz="2000" b="1">
                <a:latin typeface="黑体" pitchFamily="2" charset="-122"/>
                <a:ea typeface="黑体" pitchFamily="2" charset="-122"/>
              </a:rPr>
              <a:t>-</a:t>
            </a:r>
            <a:r>
              <a:rPr lang="zh-CN" altLang="en-US" sz="2000" b="1">
                <a:latin typeface="黑体" pitchFamily="2" charset="-122"/>
                <a:ea typeface="黑体" pitchFamily="2" charset="-122"/>
              </a:rPr>
              <a:t>上市公司行为监管</a:t>
            </a:r>
          </a:p>
        </p:txBody>
      </p:sp>
      <p:sp>
        <p:nvSpPr>
          <p:cNvPr id="26641" name="Text Box 16"/>
          <p:cNvSpPr txBox="1">
            <a:spLocks noChangeArrowheads="1"/>
          </p:cNvSpPr>
          <p:nvPr/>
        </p:nvSpPr>
        <p:spPr bwMode="auto">
          <a:xfrm>
            <a:off x="1360488" y="5157788"/>
            <a:ext cx="3571875" cy="708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2000" b="1" dirty="0">
                <a:latin typeface="Arial" charset="0"/>
                <a:ea typeface="+mn-ea"/>
              </a:rPr>
              <a:t>机构</a:t>
            </a:r>
            <a:r>
              <a:rPr lang="zh-CN" altLang="en-US" sz="2000" b="1" dirty="0">
                <a:latin typeface="Arial" charset="0"/>
                <a:ea typeface="+mn-ea"/>
              </a:rPr>
              <a:t>投资者</a:t>
            </a:r>
            <a:endParaRPr lang="en-US" altLang="zh-CN" sz="2000" b="1" dirty="0">
              <a:latin typeface="Arial" charset="0"/>
              <a:ea typeface="+mn-ea"/>
            </a:endParaRPr>
          </a:p>
          <a:p>
            <a:pPr eaLnBrk="0" hangingPunct="0">
              <a:defRPr/>
            </a:pPr>
            <a:r>
              <a:rPr lang="en-US" altLang="zh-CN" sz="2000" b="1" dirty="0">
                <a:latin typeface="Arial" charset="0"/>
                <a:ea typeface="+mn-ea"/>
              </a:rPr>
              <a:t>-</a:t>
            </a:r>
            <a:r>
              <a:rPr lang="zh-CN" altLang="en-US" sz="2000" b="1" dirty="0">
                <a:latin typeface="Arial" charset="0"/>
                <a:ea typeface="+mn-ea"/>
              </a:rPr>
              <a:t>公司价值评估</a:t>
            </a:r>
            <a:endParaRPr lang="en-US" altLang="zh-CN" sz="2000" b="1" dirty="0">
              <a:latin typeface="Arial" charset="0"/>
              <a:ea typeface="+mn-ea"/>
            </a:endParaRPr>
          </a:p>
        </p:txBody>
      </p:sp>
      <p:sp>
        <p:nvSpPr>
          <p:cNvPr id="28689" name="Oval 17"/>
          <p:cNvSpPr>
            <a:spLocks noChangeArrowheads="1"/>
          </p:cNvSpPr>
          <p:nvPr/>
        </p:nvSpPr>
        <p:spPr bwMode="gray">
          <a:xfrm>
            <a:off x="5324475" y="5181600"/>
            <a:ext cx="360363" cy="360363"/>
          </a:xfrm>
          <a:prstGeom prst="ellipse">
            <a:avLst/>
          </a:prstGeom>
          <a:gradFill rotWithShape="1">
            <a:gsLst>
              <a:gs pos="0">
                <a:srgbClr val="FAF5FD"/>
              </a:gs>
              <a:gs pos="100000">
                <a:srgbClr val="CB90EC"/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90" name="Oval 18"/>
          <p:cNvSpPr>
            <a:spLocks noChangeArrowheads="1"/>
          </p:cNvSpPr>
          <p:nvPr/>
        </p:nvSpPr>
        <p:spPr bwMode="gray">
          <a:xfrm>
            <a:off x="6162675" y="3657600"/>
            <a:ext cx="360363" cy="360363"/>
          </a:xfrm>
          <a:prstGeom prst="ellipse">
            <a:avLst/>
          </a:prstGeom>
          <a:gradFill rotWithShape="1">
            <a:gsLst>
              <a:gs pos="0">
                <a:srgbClr val="F1F6FF"/>
              </a:gs>
              <a:gs pos="100000">
                <a:srgbClr val="6699FF"/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91" name="Oval 19"/>
          <p:cNvSpPr>
            <a:spLocks noChangeArrowheads="1"/>
          </p:cNvSpPr>
          <p:nvPr/>
        </p:nvSpPr>
        <p:spPr bwMode="gray">
          <a:xfrm>
            <a:off x="5248275" y="1981200"/>
            <a:ext cx="360363" cy="360363"/>
          </a:xfrm>
          <a:prstGeom prst="ellipse">
            <a:avLst/>
          </a:prstGeom>
          <a:gradFill rotWithShape="1">
            <a:gsLst>
              <a:gs pos="0">
                <a:srgbClr val="FFF6E8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92" name="Oval 20"/>
          <p:cNvSpPr>
            <a:spLocks noChangeArrowheads="1"/>
          </p:cNvSpPr>
          <p:nvPr/>
        </p:nvSpPr>
        <p:spPr bwMode="gray">
          <a:xfrm>
            <a:off x="3267075" y="2057400"/>
            <a:ext cx="360363" cy="360363"/>
          </a:xfrm>
          <a:prstGeom prst="ellipse">
            <a:avLst/>
          </a:prstGeom>
          <a:gradFill rotWithShape="1">
            <a:gsLst>
              <a:gs pos="0">
                <a:srgbClr val="FEFDF4"/>
              </a:gs>
              <a:gs pos="100000">
                <a:srgbClr val="EDD947"/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93" name="Oval 21"/>
          <p:cNvSpPr>
            <a:spLocks noChangeArrowheads="1"/>
          </p:cNvSpPr>
          <p:nvPr/>
        </p:nvSpPr>
        <p:spPr bwMode="gray">
          <a:xfrm>
            <a:off x="2428875" y="3657600"/>
            <a:ext cx="360363" cy="360363"/>
          </a:xfrm>
          <a:prstGeom prst="ellipse">
            <a:avLst/>
          </a:prstGeom>
          <a:gradFill rotWithShape="1">
            <a:gsLst>
              <a:gs pos="0">
                <a:srgbClr val="F6FAEE"/>
              </a:gs>
              <a:gs pos="100000">
                <a:srgbClr val="82B820"/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8694" name="Group 22"/>
          <p:cNvGrpSpPr>
            <a:grpSpLocks/>
          </p:cNvGrpSpPr>
          <p:nvPr/>
        </p:nvGrpSpPr>
        <p:grpSpPr bwMode="auto">
          <a:xfrm>
            <a:off x="3352800" y="2743200"/>
            <a:ext cx="2160588" cy="2160588"/>
            <a:chOff x="2238" y="1769"/>
            <a:chExt cx="1361" cy="1361"/>
          </a:xfrm>
        </p:grpSpPr>
        <p:sp>
          <p:nvSpPr>
            <p:cNvPr id="28696" name="Oval 23"/>
            <p:cNvSpPr>
              <a:spLocks noChangeArrowheads="1"/>
            </p:cNvSpPr>
            <p:nvPr/>
          </p:nvSpPr>
          <p:spPr bwMode="gray">
            <a:xfrm>
              <a:off x="2238" y="1769"/>
              <a:ext cx="1361" cy="1361"/>
            </a:xfrm>
            <a:prstGeom prst="ellipse">
              <a:avLst/>
            </a:prstGeom>
            <a:gradFill rotWithShape="1">
              <a:gsLst>
                <a:gs pos="0">
                  <a:srgbClr val="93D4E9"/>
                </a:gs>
                <a:gs pos="50000">
                  <a:srgbClr val="0099CC"/>
                </a:gs>
                <a:gs pos="100000">
                  <a:srgbClr val="93D4E9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8697" name="Oval 24"/>
            <p:cNvSpPr>
              <a:spLocks noChangeArrowheads="1"/>
            </p:cNvSpPr>
            <p:nvPr/>
          </p:nvSpPr>
          <p:spPr bwMode="gray">
            <a:xfrm>
              <a:off x="2327" y="1858"/>
              <a:ext cx="1183" cy="1183"/>
            </a:xfrm>
            <a:prstGeom prst="ellipse">
              <a:avLst/>
            </a:prstGeom>
            <a:gradFill rotWithShape="1">
              <a:gsLst>
                <a:gs pos="0">
                  <a:srgbClr val="00536E"/>
                </a:gs>
                <a:gs pos="50000">
                  <a:srgbClr val="0099CC"/>
                </a:gs>
                <a:gs pos="100000">
                  <a:srgbClr val="00536E"/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8698" name="Oval 25"/>
            <p:cNvSpPr>
              <a:spLocks noChangeArrowheads="1"/>
            </p:cNvSpPr>
            <p:nvPr/>
          </p:nvSpPr>
          <p:spPr bwMode="gray">
            <a:xfrm>
              <a:off x="2328" y="1860"/>
              <a:ext cx="1183" cy="1183"/>
            </a:xfrm>
            <a:prstGeom prst="ellipse">
              <a:avLst/>
            </a:prstGeom>
            <a:gradFill rotWithShape="1">
              <a:gsLst>
                <a:gs pos="0">
                  <a:srgbClr val="006182"/>
                </a:gs>
                <a:gs pos="100000">
                  <a:srgbClr val="0099CC">
                    <a:alpha val="0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8699" name="Oval 26"/>
            <p:cNvSpPr>
              <a:spLocks noChangeArrowheads="1"/>
            </p:cNvSpPr>
            <p:nvPr/>
          </p:nvSpPr>
          <p:spPr bwMode="gray">
            <a:xfrm>
              <a:off x="2391" y="1917"/>
              <a:ext cx="1065" cy="1065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28700" name="Group 27"/>
            <p:cNvGrpSpPr>
              <a:grpSpLocks/>
            </p:cNvGrpSpPr>
            <p:nvPr/>
          </p:nvGrpSpPr>
          <p:grpSpPr bwMode="auto">
            <a:xfrm>
              <a:off x="2410" y="1929"/>
              <a:ext cx="1031" cy="1031"/>
              <a:chOff x="4166" y="1706"/>
              <a:chExt cx="1252" cy="1252"/>
            </a:xfrm>
          </p:grpSpPr>
          <p:sp>
            <p:nvSpPr>
              <p:cNvPr id="28702" name="Oval 28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8703" name="Oval 29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8704" name="Oval 30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8705" name="Oval 31"/>
              <p:cNvSpPr>
                <a:spLocks noChangeArrowheads="1"/>
              </p:cNvSpPr>
              <p:nvPr/>
            </p:nvSpPr>
            <p:spPr bwMode="gray">
              <a:xfrm>
                <a:off x="4234" y="1763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6654" name="Text Box 32"/>
            <p:cNvSpPr txBox="1">
              <a:spLocks noChangeArrowheads="1"/>
            </p:cNvSpPr>
            <p:nvPr/>
          </p:nvSpPr>
          <p:spPr bwMode="gray">
            <a:xfrm>
              <a:off x="2557" y="2337"/>
              <a:ext cx="767" cy="25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2000" b="1" dirty="0">
                  <a:latin typeface="Arial" charset="0"/>
                  <a:ea typeface="+mn-ea"/>
                </a:rPr>
                <a:t>指数应用</a:t>
              </a:r>
              <a:endParaRPr lang="en-US" altLang="zh-CN" sz="2000" b="1" dirty="0">
                <a:latin typeface="Arial" charset="0"/>
                <a:ea typeface="+mn-ea"/>
              </a:endParaRPr>
            </a:p>
          </p:txBody>
        </p:sp>
      </p:grpSp>
      <p:pic>
        <p:nvPicPr>
          <p:cNvPr id="28695" name="图片 35" descr="工商大学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63" y="5949950"/>
            <a:ext cx="2357437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5" descr="封面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4" name="Picture 6" descr="IMG_429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1173163"/>
            <a:ext cx="7993062" cy="539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5" name="Picture 7" descr="封面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188" y="1196975"/>
            <a:ext cx="7993062" cy="534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8" name="Picture 10" descr="封底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9750" y="1039813"/>
            <a:ext cx="7993063" cy="541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9" name="Picture 11" descr="IMG_432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1188" y="1125538"/>
            <a:ext cx="7993062" cy="533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41" name="Picture 13" descr="封底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11188" y="1125538"/>
            <a:ext cx="80645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40" name="Picture 12" descr="良乡校区的建成为学校发展打开了空间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11188" y="1052513"/>
            <a:ext cx="7993062" cy="538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WordArt 12"/>
          <p:cNvSpPr>
            <a:spLocks noChangeArrowheads="1" noChangeShapeType="1" noTextEdit="1"/>
          </p:cNvSpPr>
          <p:nvPr/>
        </p:nvSpPr>
        <p:spPr bwMode="auto">
          <a:xfrm>
            <a:off x="3149600" y="2708275"/>
            <a:ext cx="3208338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chemeClr val="tx2">
                      <a:alpha val="79999"/>
                    </a:schemeClr>
                  </a:outerShdw>
                </a:effectLst>
                <a:latin typeface="华文中宋"/>
                <a:ea typeface="华文中宋"/>
              </a:rPr>
              <a:t>谢 谢！</a:t>
            </a:r>
          </a:p>
        </p:txBody>
      </p:sp>
      <p:pic>
        <p:nvPicPr>
          <p:cNvPr id="67589" name="Picture 5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39750" y="1052513"/>
            <a:ext cx="8135938" cy="539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 descr="D:\投资者保护研究中心\logo\logo-1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0"/>
            <a:ext cx="5500694" cy="9040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9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10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8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0"/>
                            </p:stCondLst>
                            <p:childTnLst>
                              <p:par>
                                <p:cTn id="31" presetID="9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1000"/>
                                        <p:tgtEl>
                                          <p:spTgt spid="48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000"/>
                            </p:stCondLst>
                            <p:childTnLst>
                              <p:par>
                                <p:cTn id="41" presetID="9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3000"/>
                            </p:stCondLst>
                            <p:childTnLst>
                              <p:par>
                                <p:cTn id="4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4000"/>
                            </p:stCondLst>
                            <p:childTnLst>
                              <p:par>
                                <p:cTn id="51" presetID="9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0"/>
                            </p:stCondLst>
                            <p:childTnLst>
                              <p:par>
                                <p:cTn id="5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7000"/>
                            </p:stCondLst>
                            <p:childTnLst>
                              <p:par>
                                <p:cTn id="61" presetID="9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9000"/>
                            </p:stCondLst>
                            <p:childTnLst>
                              <p:par>
                                <p:cTn id="6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0"/>
                            </p:stCondLst>
                            <p:childTnLst>
                              <p:par>
                                <p:cTn id="71" presetID="9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10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2500"/>
                            </p:stCondLst>
                            <p:childTnLst>
                              <p:par>
                                <p:cTn id="7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 idx="4294967295"/>
          </p:nvPr>
        </p:nvSpPr>
        <p:spPr>
          <a:xfrm>
            <a:off x="290513" y="920750"/>
            <a:ext cx="8458200" cy="563563"/>
          </a:xfrm>
        </p:spPr>
        <p:txBody>
          <a:bodyPr/>
          <a:lstStyle/>
          <a:p>
            <a:pPr algn="ctr"/>
            <a:r>
              <a:rPr lang="zh-CN" altLang="en-US" smtClean="0">
                <a:latin typeface="黑体" pitchFamily="2" charset="-122"/>
                <a:ea typeface="黑体" pitchFamily="2" charset="-122"/>
              </a:rPr>
              <a:t>一、指数功能与特色</a:t>
            </a:r>
            <a:r>
              <a:rPr lang="en-US" altLang="zh-CN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/>
            </a:r>
            <a:br>
              <a:rPr lang="en-US" altLang="zh-CN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</a:br>
            <a:endParaRPr lang="zh-CN" altLang="en-US" smtClean="0">
              <a:ea typeface="宋体" pitchFamily="2" charset="-122"/>
            </a:endParaRPr>
          </a:p>
        </p:txBody>
      </p:sp>
      <p:sp>
        <p:nvSpPr>
          <p:cNvPr id="6147" name="AutoShape 3"/>
          <p:cNvSpPr>
            <a:spLocks noChangeArrowheads="1"/>
          </p:cNvSpPr>
          <p:nvPr/>
        </p:nvSpPr>
        <p:spPr bwMode="gray">
          <a:xfrm>
            <a:off x="1120775" y="2500313"/>
            <a:ext cx="6750050" cy="3386137"/>
          </a:xfrm>
          <a:prstGeom prst="roundRect">
            <a:avLst>
              <a:gd name="adj" fmla="val 16667"/>
            </a:avLst>
          </a:prstGeom>
          <a:solidFill>
            <a:schemeClr val="tx2">
              <a:alpha val="50195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148" name="Group 4"/>
          <p:cNvGrpSpPr>
            <a:grpSpLocks/>
          </p:cNvGrpSpPr>
          <p:nvPr/>
        </p:nvGrpSpPr>
        <p:grpSpPr bwMode="auto">
          <a:xfrm>
            <a:off x="763588" y="2214563"/>
            <a:ext cx="1838325" cy="3309937"/>
            <a:chOff x="528" y="1392"/>
            <a:chExt cx="1158" cy="2085"/>
          </a:xfrm>
        </p:grpSpPr>
        <p:sp>
          <p:nvSpPr>
            <p:cNvPr id="8" name="AutoShape 5"/>
            <p:cNvSpPr>
              <a:spLocks noChangeArrowheads="1"/>
            </p:cNvSpPr>
            <p:nvPr/>
          </p:nvSpPr>
          <p:spPr bwMode="gray">
            <a:xfrm>
              <a:off x="528" y="1392"/>
              <a:ext cx="1158" cy="2085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186" name="AutoShape 6"/>
            <p:cNvSpPr>
              <a:spLocks noChangeArrowheads="1"/>
            </p:cNvSpPr>
            <p:nvPr/>
          </p:nvSpPr>
          <p:spPr bwMode="gray">
            <a:xfrm>
              <a:off x="576" y="1416"/>
              <a:ext cx="1063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149" name="Group 7"/>
          <p:cNvGrpSpPr>
            <a:grpSpLocks/>
          </p:cNvGrpSpPr>
          <p:nvPr/>
        </p:nvGrpSpPr>
        <p:grpSpPr bwMode="auto">
          <a:xfrm>
            <a:off x="3621088" y="2214563"/>
            <a:ext cx="1838325" cy="3309937"/>
            <a:chOff x="2287" y="1392"/>
            <a:chExt cx="1158" cy="2085"/>
          </a:xfrm>
        </p:grpSpPr>
        <p:sp>
          <p:nvSpPr>
            <p:cNvPr id="11" name="AutoShape 8"/>
            <p:cNvSpPr>
              <a:spLocks noChangeArrowheads="1"/>
            </p:cNvSpPr>
            <p:nvPr/>
          </p:nvSpPr>
          <p:spPr bwMode="gray">
            <a:xfrm>
              <a:off x="2287" y="1392"/>
              <a:ext cx="1158" cy="2085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184" name="AutoShape 9"/>
            <p:cNvSpPr>
              <a:spLocks noChangeArrowheads="1"/>
            </p:cNvSpPr>
            <p:nvPr/>
          </p:nvSpPr>
          <p:spPr bwMode="gray">
            <a:xfrm>
              <a:off x="2333" y="1416"/>
              <a:ext cx="1063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150" name="Group 10"/>
          <p:cNvGrpSpPr>
            <a:grpSpLocks/>
          </p:cNvGrpSpPr>
          <p:nvPr/>
        </p:nvGrpSpPr>
        <p:grpSpPr bwMode="auto">
          <a:xfrm>
            <a:off x="6550025" y="2214563"/>
            <a:ext cx="1838325" cy="3309937"/>
            <a:chOff x="4074" y="1392"/>
            <a:chExt cx="1158" cy="2085"/>
          </a:xfrm>
        </p:grpSpPr>
        <p:sp>
          <p:nvSpPr>
            <p:cNvPr id="14" name="AutoShape 11"/>
            <p:cNvSpPr>
              <a:spLocks noChangeArrowheads="1"/>
            </p:cNvSpPr>
            <p:nvPr/>
          </p:nvSpPr>
          <p:spPr bwMode="gray">
            <a:xfrm>
              <a:off x="4074" y="1392"/>
              <a:ext cx="1158" cy="2085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182" name="AutoShape 12"/>
            <p:cNvSpPr>
              <a:spLocks noChangeArrowheads="1"/>
            </p:cNvSpPr>
            <p:nvPr/>
          </p:nvSpPr>
          <p:spPr bwMode="gray">
            <a:xfrm>
              <a:off x="4122" y="1422"/>
              <a:ext cx="1063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151" name="Text Box 13"/>
          <p:cNvSpPr txBox="1">
            <a:spLocks noChangeArrowheads="1"/>
          </p:cNvSpPr>
          <p:nvPr/>
        </p:nvSpPr>
        <p:spPr bwMode="gray">
          <a:xfrm>
            <a:off x="763588" y="2857500"/>
            <a:ext cx="17526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zh-CN" altLang="en-US" b="1">
                <a:solidFill>
                  <a:srgbClr val="FFFFFF"/>
                </a:solidFill>
              </a:rPr>
              <a:t>投资者保护程度是一国资本市场发展程度的重要决定因素；投资者保护已成为资本市场监管的基本价值取向</a:t>
            </a:r>
            <a:endParaRPr lang="en-US" altLang="zh-CN" b="1">
              <a:solidFill>
                <a:srgbClr val="FFFFFF"/>
              </a:solidFill>
            </a:endParaRPr>
          </a:p>
        </p:txBody>
      </p:sp>
      <p:sp>
        <p:nvSpPr>
          <p:cNvPr id="6152" name="Text Box 14"/>
          <p:cNvSpPr txBox="1">
            <a:spLocks noChangeArrowheads="1"/>
          </p:cNvSpPr>
          <p:nvPr/>
        </p:nvSpPr>
        <p:spPr bwMode="gray">
          <a:xfrm>
            <a:off x="3621088" y="2857500"/>
            <a:ext cx="1752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zh-CN" altLang="en-US" b="1">
                <a:solidFill>
                  <a:srgbClr val="FFFFFF"/>
                </a:solidFill>
              </a:rPr>
              <a:t>会计在投资者保护中具有基础性功能</a:t>
            </a:r>
            <a:endParaRPr lang="en-US" altLang="zh-CN" b="1">
              <a:solidFill>
                <a:srgbClr val="FFFFFF"/>
              </a:solidFill>
            </a:endParaRPr>
          </a:p>
        </p:txBody>
      </p:sp>
      <p:sp>
        <p:nvSpPr>
          <p:cNvPr id="6153" name="Text Box 15"/>
          <p:cNvSpPr txBox="1">
            <a:spLocks noChangeArrowheads="1"/>
          </p:cNvSpPr>
          <p:nvPr/>
        </p:nvSpPr>
        <p:spPr bwMode="gray">
          <a:xfrm>
            <a:off x="6550025" y="2857500"/>
            <a:ext cx="1752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zh-CN" altLang="en-US" b="1">
                <a:solidFill>
                  <a:srgbClr val="FFFFFF"/>
                </a:solidFill>
              </a:rPr>
              <a:t>我国资本市场上投资者保护形势依然严峻</a:t>
            </a:r>
            <a:endParaRPr lang="en-US" altLang="zh-CN" b="1">
              <a:solidFill>
                <a:srgbClr val="FFFFFF"/>
              </a:solidFill>
            </a:endParaRPr>
          </a:p>
        </p:txBody>
      </p:sp>
      <p:grpSp>
        <p:nvGrpSpPr>
          <p:cNvPr id="6154" name="Group 16"/>
          <p:cNvGrpSpPr>
            <a:grpSpLocks/>
          </p:cNvGrpSpPr>
          <p:nvPr/>
        </p:nvGrpSpPr>
        <p:grpSpPr bwMode="auto">
          <a:xfrm>
            <a:off x="2887663" y="3643313"/>
            <a:ext cx="504825" cy="496887"/>
            <a:chOff x="1872" y="2352"/>
            <a:chExt cx="240" cy="240"/>
          </a:xfrm>
        </p:grpSpPr>
        <p:grpSp>
          <p:nvGrpSpPr>
            <p:cNvPr id="6169" name="Group 17"/>
            <p:cNvGrpSpPr>
              <a:grpSpLocks/>
            </p:cNvGrpSpPr>
            <p:nvPr/>
          </p:nvGrpSpPr>
          <p:grpSpPr bwMode="auto">
            <a:xfrm>
              <a:off x="1968" y="2352"/>
              <a:ext cx="144" cy="240"/>
              <a:chOff x="1968" y="2352"/>
              <a:chExt cx="144" cy="240"/>
            </a:xfrm>
          </p:grpSpPr>
          <p:sp>
            <p:nvSpPr>
              <p:cNvPr id="6176" name="Oval 18"/>
              <p:cNvSpPr>
                <a:spLocks noChangeArrowheads="1"/>
              </p:cNvSpPr>
              <p:nvPr/>
            </p:nvSpPr>
            <p:spPr bwMode="gray">
              <a:xfrm>
                <a:off x="1968" y="23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77" name="Oval 19"/>
              <p:cNvSpPr>
                <a:spLocks noChangeArrowheads="1"/>
              </p:cNvSpPr>
              <p:nvPr/>
            </p:nvSpPr>
            <p:spPr bwMode="gray">
              <a:xfrm>
                <a:off x="2016" y="240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78" name="Oval 20"/>
              <p:cNvSpPr>
                <a:spLocks noChangeArrowheads="1"/>
              </p:cNvSpPr>
              <p:nvPr/>
            </p:nvSpPr>
            <p:spPr bwMode="gray">
              <a:xfrm>
                <a:off x="2064" y="24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79" name="Oval 21"/>
              <p:cNvSpPr>
                <a:spLocks noChangeArrowheads="1"/>
              </p:cNvSpPr>
              <p:nvPr/>
            </p:nvSpPr>
            <p:spPr bwMode="gray">
              <a:xfrm>
                <a:off x="2016" y="24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80" name="Oval 22"/>
              <p:cNvSpPr>
                <a:spLocks noChangeArrowheads="1"/>
              </p:cNvSpPr>
              <p:nvPr/>
            </p:nvSpPr>
            <p:spPr bwMode="gray">
              <a:xfrm>
                <a:off x="1968" y="25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6170" name="Group 23"/>
            <p:cNvGrpSpPr>
              <a:grpSpLocks/>
            </p:cNvGrpSpPr>
            <p:nvPr/>
          </p:nvGrpSpPr>
          <p:grpSpPr bwMode="auto">
            <a:xfrm>
              <a:off x="1872" y="2352"/>
              <a:ext cx="144" cy="240"/>
              <a:chOff x="1968" y="2352"/>
              <a:chExt cx="144" cy="240"/>
            </a:xfrm>
          </p:grpSpPr>
          <p:sp>
            <p:nvSpPr>
              <p:cNvPr id="6171" name="Oval 24"/>
              <p:cNvSpPr>
                <a:spLocks noChangeArrowheads="1"/>
              </p:cNvSpPr>
              <p:nvPr/>
            </p:nvSpPr>
            <p:spPr bwMode="gray">
              <a:xfrm>
                <a:off x="1968" y="23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72" name="Oval 25"/>
              <p:cNvSpPr>
                <a:spLocks noChangeArrowheads="1"/>
              </p:cNvSpPr>
              <p:nvPr/>
            </p:nvSpPr>
            <p:spPr bwMode="gray">
              <a:xfrm>
                <a:off x="2016" y="240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73" name="Oval 26"/>
              <p:cNvSpPr>
                <a:spLocks noChangeArrowheads="1"/>
              </p:cNvSpPr>
              <p:nvPr/>
            </p:nvSpPr>
            <p:spPr bwMode="gray">
              <a:xfrm>
                <a:off x="2064" y="24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74" name="Oval 27"/>
              <p:cNvSpPr>
                <a:spLocks noChangeArrowheads="1"/>
              </p:cNvSpPr>
              <p:nvPr/>
            </p:nvSpPr>
            <p:spPr bwMode="gray">
              <a:xfrm>
                <a:off x="2016" y="24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75" name="Oval 28"/>
              <p:cNvSpPr>
                <a:spLocks noChangeArrowheads="1"/>
              </p:cNvSpPr>
              <p:nvPr/>
            </p:nvSpPr>
            <p:spPr bwMode="gray">
              <a:xfrm>
                <a:off x="1968" y="25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6155" name="Group 29"/>
          <p:cNvGrpSpPr>
            <a:grpSpLocks/>
          </p:cNvGrpSpPr>
          <p:nvPr/>
        </p:nvGrpSpPr>
        <p:grpSpPr bwMode="auto">
          <a:xfrm>
            <a:off x="5835650" y="3643313"/>
            <a:ext cx="504825" cy="496887"/>
            <a:chOff x="1872" y="2352"/>
            <a:chExt cx="240" cy="240"/>
          </a:xfrm>
        </p:grpSpPr>
        <p:grpSp>
          <p:nvGrpSpPr>
            <p:cNvPr id="6157" name="Group 30"/>
            <p:cNvGrpSpPr>
              <a:grpSpLocks/>
            </p:cNvGrpSpPr>
            <p:nvPr/>
          </p:nvGrpSpPr>
          <p:grpSpPr bwMode="auto">
            <a:xfrm>
              <a:off x="1968" y="2352"/>
              <a:ext cx="144" cy="240"/>
              <a:chOff x="1968" y="2352"/>
              <a:chExt cx="144" cy="240"/>
            </a:xfrm>
          </p:grpSpPr>
          <p:sp>
            <p:nvSpPr>
              <p:cNvPr id="6164" name="Oval 31"/>
              <p:cNvSpPr>
                <a:spLocks noChangeArrowheads="1"/>
              </p:cNvSpPr>
              <p:nvPr/>
            </p:nvSpPr>
            <p:spPr bwMode="gray">
              <a:xfrm>
                <a:off x="1968" y="23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65" name="Oval 32"/>
              <p:cNvSpPr>
                <a:spLocks noChangeArrowheads="1"/>
              </p:cNvSpPr>
              <p:nvPr/>
            </p:nvSpPr>
            <p:spPr bwMode="gray">
              <a:xfrm>
                <a:off x="2016" y="240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66" name="Oval 33"/>
              <p:cNvSpPr>
                <a:spLocks noChangeArrowheads="1"/>
              </p:cNvSpPr>
              <p:nvPr/>
            </p:nvSpPr>
            <p:spPr bwMode="gray">
              <a:xfrm>
                <a:off x="2064" y="24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67" name="Oval 34"/>
              <p:cNvSpPr>
                <a:spLocks noChangeArrowheads="1"/>
              </p:cNvSpPr>
              <p:nvPr/>
            </p:nvSpPr>
            <p:spPr bwMode="gray">
              <a:xfrm>
                <a:off x="2016" y="24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68" name="Oval 35"/>
              <p:cNvSpPr>
                <a:spLocks noChangeArrowheads="1"/>
              </p:cNvSpPr>
              <p:nvPr/>
            </p:nvSpPr>
            <p:spPr bwMode="gray">
              <a:xfrm>
                <a:off x="1968" y="25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6158" name="Group 36"/>
            <p:cNvGrpSpPr>
              <a:grpSpLocks/>
            </p:cNvGrpSpPr>
            <p:nvPr/>
          </p:nvGrpSpPr>
          <p:grpSpPr bwMode="auto">
            <a:xfrm>
              <a:off x="1872" y="2352"/>
              <a:ext cx="144" cy="240"/>
              <a:chOff x="1968" y="2352"/>
              <a:chExt cx="144" cy="240"/>
            </a:xfrm>
          </p:grpSpPr>
          <p:sp>
            <p:nvSpPr>
              <p:cNvPr id="6159" name="Oval 37"/>
              <p:cNvSpPr>
                <a:spLocks noChangeArrowheads="1"/>
              </p:cNvSpPr>
              <p:nvPr/>
            </p:nvSpPr>
            <p:spPr bwMode="gray">
              <a:xfrm>
                <a:off x="1968" y="23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60" name="Oval 38"/>
              <p:cNvSpPr>
                <a:spLocks noChangeArrowheads="1"/>
              </p:cNvSpPr>
              <p:nvPr/>
            </p:nvSpPr>
            <p:spPr bwMode="gray">
              <a:xfrm>
                <a:off x="2016" y="240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61" name="Oval 39"/>
              <p:cNvSpPr>
                <a:spLocks noChangeArrowheads="1"/>
              </p:cNvSpPr>
              <p:nvPr/>
            </p:nvSpPr>
            <p:spPr bwMode="gray">
              <a:xfrm>
                <a:off x="2064" y="24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62" name="Oval 40"/>
              <p:cNvSpPr>
                <a:spLocks noChangeArrowheads="1"/>
              </p:cNvSpPr>
              <p:nvPr/>
            </p:nvSpPr>
            <p:spPr bwMode="gray">
              <a:xfrm>
                <a:off x="2016" y="24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63" name="Oval 41"/>
              <p:cNvSpPr>
                <a:spLocks noChangeArrowheads="1"/>
              </p:cNvSpPr>
              <p:nvPr/>
            </p:nvSpPr>
            <p:spPr bwMode="gray">
              <a:xfrm>
                <a:off x="1968" y="25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6" name="矩形 45"/>
          <p:cNvSpPr/>
          <p:nvPr/>
        </p:nvSpPr>
        <p:spPr>
          <a:xfrm>
            <a:off x="571472" y="1214422"/>
            <a:ext cx="1393330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charset="0"/>
                <a:ea typeface="+mn-ea"/>
              </a:rPr>
              <a:t>背景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50"/>
          <p:cNvGrpSpPr>
            <a:grpSpLocks/>
          </p:cNvGrpSpPr>
          <p:nvPr/>
        </p:nvGrpSpPr>
        <p:grpSpPr bwMode="auto">
          <a:xfrm>
            <a:off x="1139825" y="2286000"/>
            <a:ext cx="6888163" cy="3286125"/>
            <a:chOff x="720" y="1296"/>
            <a:chExt cx="4339" cy="2070"/>
          </a:xfrm>
        </p:grpSpPr>
        <p:grpSp>
          <p:nvGrpSpPr>
            <p:cNvPr id="7172" name="Group 47"/>
            <p:cNvGrpSpPr>
              <a:grpSpLocks/>
            </p:cNvGrpSpPr>
            <p:nvPr/>
          </p:nvGrpSpPr>
          <p:grpSpPr bwMode="auto">
            <a:xfrm>
              <a:off x="720" y="1296"/>
              <a:ext cx="1363" cy="1994"/>
              <a:chOff x="720" y="1296"/>
              <a:chExt cx="1363" cy="1994"/>
            </a:xfrm>
          </p:grpSpPr>
          <p:sp>
            <p:nvSpPr>
              <p:cNvPr id="7198" name="AutoShape 4"/>
              <p:cNvSpPr>
                <a:spLocks noChangeArrowheads="1"/>
              </p:cNvSpPr>
              <p:nvPr/>
            </p:nvSpPr>
            <p:spPr bwMode="gray">
              <a:xfrm>
                <a:off x="720" y="1490"/>
                <a:ext cx="1363" cy="180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rgbClr val="4E91D4"/>
                  </a:gs>
                  <a:gs pos="100000">
                    <a:srgbClr val="3477A4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99" name="AutoShape 5"/>
              <p:cNvSpPr>
                <a:spLocks noChangeArrowheads="1"/>
              </p:cNvSpPr>
              <p:nvPr/>
            </p:nvSpPr>
            <p:spPr bwMode="gray">
              <a:xfrm>
                <a:off x="741" y="1495"/>
                <a:ext cx="1322" cy="1766"/>
              </a:xfrm>
              <a:prstGeom prst="roundRect">
                <a:avLst>
                  <a:gd name="adj" fmla="val 16667"/>
                </a:avLst>
              </a:prstGeom>
              <a:solidFill>
                <a:srgbClr val="3CA1E6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00" name="AutoShape 6"/>
              <p:cNvSpPr>
                <a:spLocks noChangeArrowheads="1"/>
              </p:cNvSpPr>
              <p:nvPr/>
            </p:nvSpPr>
            <p:spPr bwMode="gray">
              <a:xfrm>
                <a:off x="752" y="2795"/>
                <a:ext cx="1304" cy="44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3CA1E6">
                      <a:alpha val="0"/>
                    </a:srgbClr>
                  </a:gs>
                  <a:gs pos="100000">
                    <a:srgbClr val="9BCFF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01" name="AutoShape 7"/>
              <p:cNvSpPr>
                <a:spLocks noChangeArrowheads="1"/>
              </p:cNvSpPr>
              <p:nvPr/>
            </p:nvSpPr>
            <p:spPr bwMode="gray">
              <a:xfrm>
                <a:off x="752" y="1509"/>
                <a:ext cx="1304" cy="4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EE0F7"/>
                  </a:gs>
                  <a:gs pos="100000">
                    <a:srgbClr val="3CA1E6"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7202" name="Group 10"/>
              <p:cNvGrpSpPr>
                <a:grpSpLocks/>
              </p:cNvGrpSpPr>
              <p:nvPr/>
            </p:nvGrpSpPr>
            <p:grpSpPr bwMode="auto">
              <a:xfrm>
                <a:off x="1189" y="1296"/>
                <a:ext cx="405" cy="405"/>
                <a:chOff x="1289" y="582"/>
                <a:chExt cx="668" cy="668"/>
              </a:xfrm>
            </p:grpSpPr>
            <p:sp>
              <p:nvSpPr>
                <p:cNvPr id="7205" name="Oval 11"/>
                <p:cNvSpPr>
                  <a:spLocks noChangeArrowheads="1"/>
                </p:cNvSpPr>
                <p:nvPr/>
              </p:nvSpPr>
              <p:spPr bwMode="gray">
                <a:xfrm>
                  <a:off x="1289" y="582"/>
                  <a:ext cx="668" cy="668"/>
                </a:xfrm>
                <a:prstGeom prst="ellipse">
                  <a:avLst/>
                </a:prstGeom>
                <a:solidFill>
                  <a:srgbClr val="333333"/>
                </a:solidFill>
                <a:ln w="38100" algn="ctr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06" name="Oval 12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07" name="Oval 13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08" name="Oval 14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09" name="Oval 15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203" name="Text Box 16"/>
              <p:cNvSpPr txBox="1">
                <a:spLocks noChangeArrowheads="1"/>
              </p:cNvSpPr>
              <p:nvPr/>
            </p:nvSpPr>
            <p:spPr bwMode="gray">
              <a:xfrm>
                <a:off x="1276" y="1354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>
                    <a:solidFill>
                      <a:srgbClr val="000000"/>
                    </a:solidFill>
                  </a:rPr>
                  <a:t>1</a:t>
                </a:r>
                <a:endParaRPr lang="en-US" altLang="zh-CN"/>
              </a:p>
            </p:txBody>
          </p:sp>
          <p:sp>
            <p:nvSpPr>
              <p:cNvPr id="7204" name="Text Box 17"/>
              <p:cNvSpPr txBox="1">
                <a:spLocks noChangeArrowheads="1"/>
              </p:cNvSpPr>
              <p:nvPr/>
            </p:nvSpPr>
            <p:spPr bwMode="gray">
              <a:xfrm>
                <a:off x="765" y="1701"/>
                <a:ext cx="1296" cy="83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000" b="1">
                    <a:solidFill>
                      <a:srgbClr val="000000"/>
                    </a:solidFill>
                    <a:latin typeface="Verdana" pitchFamily="34" charset="0"/>
                  </a:rPr>
                  <a:t>为研究会计的投资者保护功能与投资者保护机制提供基础数据</a:t>
                </a:r>
              </a:p>
            </p:txBody>
          </p:sp>
        </p:grpSp>
        <p:grpSp>
          <p:nvGrpSpPr>
            <p:cNvPr id="7173" name="Group 48"/>
            <p:cNvGrpSpPr>
              <a:grpSpLocks/>
            </p:cNvGrpSpPr>
            <p:nvPr/>
          </p:nvGrpSpPr>
          <p:grpSpPr bwMode="auto">
            <a:xfrm>
              <a:off x="2208" y="1296"/>
              <a:ext cx="1363" cy="1994"/>
              <a:chOff x="2208" y="1296"/>
              <a:chExt cx="1363" cy="1994"/>
            </a:xfrm>
          </p:grpSpPr>
          <p:sp>
            <p:nvSpPr>
              <p:cNvPr id="7187" name="AutoShape 19"/>
              <p:cNvSpPr>
                <a:spLocks noChangeArrowheads="1"/>
              </p:cNvSpPr>
              <p:nvPr/>
            </p:nvSpPr>
            <p:spPr bwMode="gray">
              <a:xfrm>
                <a:off x="2208" y="1490"/>
                <a:ext cx="1363" cy="180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rgbClr val="34B034"/>
                  </a:gs>
                  <a:gs pos="100000">
                    <a:srgbClr val="3F8B4A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88" name="AutoShape 20"/>
              <p:cNvSpPr>
                <a:spLocks noChangeArrowheads="1"/>
              </p:cNvSpPr>
              <p:nvPr/>
            </p:nvSpPr>
            <p:spPr bwMode="gray">
              <a:xfrm>
                <a:off x="2229" y="1495"/>
                <a:ext cx="1322" cy="1766"/>
              </a:xfrm>
              <a:prstGeom prst="roundRect">
                <a:avLst>
                  <a:gd name="adj" fmla="val 16667"/>
                </a:avLst>
              </a:prstGeom>
              <a:solidFill>
                <a:srgbClr val="73E77E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89" name="AutoShape 21"/>
              <p:cNvSpPr>
                <a:spLocks noChangeArrowheads="1"/>
              </p:cNvSpPr>
              <p:nvPr/>
            </p:nvSpPr>
            <p:spPr bwMode="gray">
              <a:xfrm>
                <a:off x="2240" y="2795"/>
                <a:ext cx="1304" cy="44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3E77E"/>
                  </a:gs>
                  <a:gs pos="100000">
                    <a:srgbClr val="B3F2B9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90" name="AutoShape 22"/>
              <p:cNvSpPr>
                <a:spLocks noChangeArrowheads="1"/>
              </p:cNvSpPr>
              <p:nvPr/>
            </p:nvSpPr>
            <p:spPr bwMode="gray">
              <a:xfrm>
                <a:off x="2240" y="1509"/>
                <a:ext cx="1304" cy="4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D0F7D4"/>
                  </a:gs>
                  <a:gs pos="100000">
                    <a:srgbClr val="73E77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91" name="Oval 23"/>
              <p:cNvSpPr>
                <a:spLocks noChangeArrowheads="1"/>
              </p:cNvSpPr>
              <p:nvPr/>
            </p:nvSpPr>
            <p:spPr bwMode="gray">
              <a:xfrm>
                <a:off x="2677" y="1296"/>
                <a:ext cx="405" cy="40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192" name="Oval 24"/>
              <p:cNvSpPr>
                <a:spLocks noChangeArrowheads="1"/>
              </p:cNvSpPr>
              <p:nvPr/>
            </p:nvSpPr>
            <p:spPr bwMode="gray">
              <a:xfrm>
                <a:off x="2681" y="1299"/>
                <a:ext cx="392" cy="39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7193" name="Oval 25"/>
              <p:cNvSpPr>
                <a:spLocks noChangeArrowheads="1"/>
              </p:cNvSpPr>
              <p:nvPr/>
            </p:nvSpPr>
            <p:spPr bwMode="gray">
              <a:xfrm>
                <a:off x="2686" y="1301"/>
                <a:ext cx="383" cy="383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7194" name="Oval 26"/>
              <p:cNvSpPr>
                <a:spLocks noChangeArrowheads="1"/>
              </p:cNvSpPr>
              <p:nvPr/>
            </p:nvSpPr>
            <p:spPr bwMode="gray">
              <a:xfrm>
                <a:off x="2690" y="1305"/>
                <a:ext cx="364" cy="357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7195" name="Oval 27"/>
              <p:cNvSpPr>
                <a:spLocks noChangeArrowheads="1"/>
              </p:cNvSpPr>
              <p:nvPr/>
            </p:nvSpPr>
            <p:spPr bwMode="gray">
              <a:xfrm>
                <a:off x="2712" y="1315"/>
                <a:ext cx="323" cy="29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7196" name="Text Box 28"/>
              <p:cNvSpPr txBox="1">
                <a:spLocks noChangeArrowheads="1"/>
              </p:cNvSpPr>
              <p:nvPr/>
            </p:nvSpPr>
            <p:spPr bwMode="gray">
              <a:xfrm>
                <a:off x="2764" y="1354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>
                    <a:solidFill>
                      <a:srgbClr val="000000"/>
                    </a:solidFill>
                  </a:rPr>
                  <a:t>2</a:t>
                </a:r>
                <a:endParaRPr lang="en-US" altLang="zh-CN"/>
              </a:p>
            </p:txBody>
          </p:sp>
          <p:sp>
            <p:nvSpPr>
              <p:cNvPr id="7197" name="Text Box 29"/>
              <p:cNvSpPr txBox="1">
                <a:spLocks noChangeArrowheads="1"/>
              </p:cNvSpPr>
              <p:nvPr/>
            </p:nvSpPr>
            <p:spPr bwMode="gray">
              <a:xfrm>
                <a:off x="2250" y="1701"/>
                <a:ext cx="1296" cy="141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000" b="1">
                    <a:solidFill>
                      <a:srgbClr val="000000"/>
                    </a:solidFill>
                    <a:latin typeface="Verdana" pitchFamily="34" charset="0"/>
                  </a:rPr>
                  <a:t>为市场投资者、政府监管部门、上市公司以及其他利益相关者评估公司价值、保护投资者利益提供评价依据</a:t>
                </a:r>
              </a:p>
            </p:txBody>
          </p:sp>
        </p:grpSp>
        <p:grpSp>
          <p:nvGrpSpPr>
            <p:cNvPr id="7174" name="Group 49"/>
            <p:cNvGrpSpPr>
              <a:grpSpLocks/>
            </p:cNvGrpSpPr>
            <p:nvPr/>
          </p:nvGrpSpPr>
          <p:grpSpPr bwMode="auto">
            <a:xfrm>
              <a:off x="3696" y="1296"/>
              <a:ext cx="1363" cy="2070"/>
              <a:chOff x="3696" y="1296"/>
              <a:chExt cx="1363" cy="2070"/>
            </a:xfrm>
          </p:grpSpPr>
          <p:sp>
            <p:nvSpPr>
              <p:cNvPr id="7175" name="AutoShape 33"/>
              <p:cNvSpPr>
                <a:spLocks noChangeArrowheads="1"/>
              </p:cNvSpPr>
              <p:nvPr/>
            </p:nvSpPr>
            <p:spPr bwMode="gray">
              <a:xfrm>
                <a:off x="3696" y="1490"/>
                <a:ext cx="1363" cy="180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rgbClr val="B59F43"/>
                  </a:gs>
                  <a:gs pos="100000">
                    <a:srgbClr val="8F8849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76" name="AutoShape 34"/>
              <p:cNvSpPr>
                <a:spLocks noChangeArrowheads="1"/>
              </p:cNvSpPr>
              <p:nvPr/>
            </p:nvSpPr>
            <p:spPr bwMode="gray">
              <a:xfrm>
                <a:off x="3717" y="1495"/>
                <a:ext cx="1322" cy="1766"/>
              </a:xfrm>
              <a:prstGeom prst="roundRect">
                <a:avLst>
                  <a:gd name="adj" fmla="val 16667"/>
                </a:avLst>
              </a:prstGeom>
              <a:solidFill>
                <a:srgbClr val="E9E065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77" name="AutoShape 35"/>
              <p:cNvSpPr>
                <a:spLocks noChangeArrowheads="1"/>
              </p:cNvSpPr>
              <p:nvPr/>
            </p:nvSpPr>
            <p:spPr bwMode="gray">
              <a:xfrm>
                <a:off x="3728" y="2795"/>
                <a:ext cx="1304" cy="44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E9E065"/>
                  </a:gs>
                  <a:gs pos="100000">
                    <a:srgbClr val="F2EDA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78" name="AutoShape 36"/>
              <p:cNvSpPr>
                <a:spLocks noChangeArrowheads="1"/>
              </p:cNvSpPr>
              <p:nvPr/>
            </p:nvSpPr>
            <p:spPr bwMode="gray">
              <a:xfrm>
                <a:off x="3728" y="1509"/>
                <a:ext cx="1304" cy="4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8F5CC"/>
                  </a:gs>
                  <a:gs pos="100000">
                    <a:srgbClr val="E9E065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7179" name="Group 37"/>
              <p:cNvGrpSpPr>
                <a:grpSpLocks/>
              </p:cNvGrpSpPr>
              <p:nvPr/>
            </p:nvGrpSpPr>
            <p:grpSpPr bwMode="auto">
              <a:xfrm>
                <a:off x="4165" y="1296"/>
                <a:ext cx="405" cy="405"/>
                <a:chOff x="1289" y="582"/>
                <a:chExt cx="668" cy="668"/>
              </a:xfrm>
            </p:grpSpPr>
            <p:sp>
              <p:nvSpPr>
                <p:cNvPr id="7182" name="Oval 38"/>
                <p:cNvSpPr>
                  <a:spLocks noChangeArrowheads="1"/>
                </p:cNvSpPr>
                <p:nvPr/>
              </p:nvSpPr>
              <p:spPr bwMode="gray">
                <a:xfrm>
                  <a:off x="1289" y="582"/>
                  <a:ext cx="668" cy="668"/>
                </a:xfrm>
                <a:prstGeom prst="ellipse">
                  <a:avLst/>
                </a:prstGeom>
                <a:solidFill>
                  <a:srgbClr val="333333"/>
                </a:solidFill>
                <a:ln w="38100" algn="ctr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83" name="Oval 39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184" name="Oval 40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185" name="Oval 41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186" name="Oval 42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180" name="Text Box 43"/>
              <p:cNvSpPr txBox="1">
                <a:spLocks noChangeArrowheads="1"/>
              </p:cNvSpPr>
              <p:nvPr/>
            </p:nvSpPr>
            <p:spPr bwMode="gray">
              <a:xfrm>
                <a:off x="4252" y="1354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>
                    <a:solidFill>
                      <a:srgbClr val="000000"/>
                    </a:solidFill>
                  </a:rPr>
                  <a:t>3</a:t>
                </a:r>
                <a:endParaRPr lang="en-US" altLang="zh-CN"/>
              </a:p>
            </p:txBody>
          </p:sp>
          <p:sp>
            <p:nvSpPr>
              <p:cNvPr id="7181" name="Text Box 44"/>
              <p:cNvSpPr txBox="1">
                <a:spLocks noChangeArrowheads="1"/>
              </p:cNvSpPr>
              <p:nvPr/>
            </p:nvSpPr>
            <p:spPr bwMode="gray">
              <a:xfrm>
                <a:off x="3735" y="1701"/>
                <a:ext cx="1296" cy="166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000" b="1">
                    <a:solidFill>
                      <a:srgbClr val="000000"/>
                    </a:solidFill>
                    <a:latin typeface="Verdana" pitchFamily="34" charset="0"/>
                  </a:rPr>
                  <a:t>促进投资者保护方面的经验交流，并最终建立市场化的声誉机制与惩戒机制，促进投资者保护的市场化机制的完善与运行</a:t>
                </a:r>
              </a:p>
            </p:txBody>
          </p:sp>
        </p:grpSp>
      </p:grpSp>
      <p:sp>
        <p:nvSpPr>
          <p:cNvPr id="50" name="矩形 49"/>
          <p:cNvSpPr/>
          <p:nvPr/>
        </p:nvSpPr>
        <p:spPr>
          <a:xfrm>
            <a:off x="571472" y="1285860"/>
            <a:ext cx="1393330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charset="0"/>
                <a:ea typeface="+mn-ea"/>
              </a:rPr>
              <a:t>功能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9"/>
          <p:cNvGrpSpPr>
            <a:grpSpLocks/>
          </p:cNvGrpSpPr>
          <p:nvPr/>
        </p:nvGrpSpPr>
        <p:grpSpPr bwMode="auto">
          <a:xfrm>
            <a:off x="642938" y="2071688"/>
            <a:ext cx="7543800" cy="3733800"/>
            <a:chOff x="528" y="1008"/>
            <a:chExt cx="4752" cy="2352"/>
          </a:xfrm>
        </p:grpSpPr>
        <p:sp>
          <p:nvSpPr>
            <p:cNvPr id="6" name="AutoShape 3"/>
            <p:cNvSpPr>
              <a:spLocks noChangeArrowheads="1"/>
            </p:cNvSpPr>
            <p:nvPr/>
          </p:nvSpPr>
          <p:spPr bwMode="gray">
            <a:xfrm>
              <a:off x="3504" y="1536"/>
              <a:ext cx="1776" cy="1824"/>
            </a:xfrm>
            <a:prstGeom prst="chevron">
              <a:avLst>
                <a:gd name="adj" fmla="val 16468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38100">
              <a:solidFill>
                <a:srgbClr val="EAEAEA"/>
              </a:solidFill>
              <a:miter lim="800000"/>
              <a:headEnd/>
              <a:tailEnd/>
            </a:ln>
            <a:effectLst>
              <a:outerShdw dist="109250" dir="3267739" algn="ctr" rotWithShape="0">
                <a:srgbClr val="333333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AutoShape 4"/>
            <p:cNvSpPr>
              <a:spLocks noChangeArrowheads="1"/>
            </p:cNvSpPr>
            <p:nvPr/>
          </p:nvSpPr>
          <p:spPr bwMode="gray">
            <a:xfrm>
              <a:off x="2016" y="1536"/>
              <a:ext cx="1872" cy="1824"/>
            </a:xfrm>
            <a:prstGeom prst="chevron">
              <a:avLst>
                <a:gd name="adj" fmla="val 17842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38100">
              <a:solidFill>
                <a:srgbClr val="EAEAEA"/>
              </a:solidFill>
              <a:miter lim="800000"/>
              <a:headEnd/>
              <a:tailEnd/>
            </a:ln>
            <a:effectLst>
              <a:outerShdw dist="109250" dir="3267739" algn="ctr" rotWithShape="0">
                <a:srgbClr val="333333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AutoShape 5"/>
            <p:cNvSpPr>
              <a:spLocks noChangeArrowheads="1"/>
            </p:cNvSpPr>
            <p:nvPr/>
          </p:nvSpPr>
          <p:spPr bwMode="gray">
            <a:xfrm>
              <a:off x="528" y="1536"/>
              <a:ext cx="1872" cy="1824"/>
            </a:xfrm>
            <a:prstGeom prst="chevron">
              <a:avLst>
                <a:gd name="adj" fmla="val 17842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38100">
              <a:solidFill>
                <a:srgbClr val="EAEAEA"/>
              </a:solidFill>
              <a:miter lim="800000"/>
              <a:headEnd/>
              <a:tailEnd/>
            </a:ln>
            <a:effectLst>
              <a:outerShdw dist="109250" dir="3267739" algn="ctr" rotWithShape="0">
                <a:srgbClr val="333333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AutoShape 6"/>
            <p:cNvSpPr>
              <a:spLocks noChangeArrowheads="1"/>
            </p:cNvSpPr>
            <p:nvPr/>
          </p:nvSpPr>
          <p:spPr bwMode="gray">
            <a:xfrm>
              <a:off x="672" y="1008"/>
              <a:ext cx="1296" cy="36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38100" algn="ctr">
              <a:solidFill>
                <a:srgbClr val="FFFFFF"/>
              </a:solidFill>
              <a:round/>
              <a:headEnd/>
              <a:tailEnd/>
            </a:ln>
            <a:effectLst>
              <a:outerShdw dist="63500" dir="3187806" algn="ctr" rotWithShape="0">
                <a:srgbClr val="001D3A"/>
              </a:outerShdw>
            </a:effectLst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Arial" charset="0"/>
                  <a:ea typeface="宋体" charset="-122"/>
                </a:rPr>
                <a:t>1</a:t>
              </a:r>
            </a:p>
          </p:txBody>
        </p:sp>
        <p:sp>
          <p:nvSpPr>
            <p:cNvPr id="10" name="AutoShape 7"/>
            <p:cNvSpPr>
              <a:spLocks noChangeArrowheads="1"/>
            </p:cNvSpPr>
            <p:nvPr/>
          </p:nvSpPr>
          <p:spPr bwMode="gray">
            <a:xfrm>
              <a:off x="2133" y="1008"/>
              <a:ext cx="1296" cy="36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38100" algn="ctr">
              <a:solidFill>
                <a:srgbClr val="FFFFFF"/>
              </a:solidFill>
              <a:round/>
              <a:headEnd/>
              <a:tailEnd/>
            </a:ln>
            <a:effectLst>
              <a:outerShdw dist="63500" dir="3187806" algn="ctr" rotWithShape="0">
                <a:srgbClr val="001D3A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Arial" charset="0"/>
                  <a:ea typeface="宋体" charset="-122"/>
                </a:rPr>
                <a:t>2</a:t>
              </a:r>
            </a:p>
          </p:txBody>
        </p:sp>
        <p:sp>
          <p:nvSpPr>
            <p:cNvPr id="11" name="AutoShape 8"/>
            <p:cNvSpPr>
              <a:spLocks noChangeArrowheads="1"/>
            </p:cNvSpPr>
            <p:nvPr/>
          </p:nvSpPr>
          <p:spPr bwMode="gray">
            <a:xfrm>
              <a:off x="3600" y="1008"/>
              <a:ext cx="1296" cy="36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38100" algn="ctr">
              <a:solidFill>
                <a:srgbClr val="FFFFFF"/>
              </a:solidFill>
              <a:round/>
              <a:headEnd/>
              <a:tailEnd/>
            </a:ln>
            <a:effectLst>
              <a:outerShdw dist="63500" dir="3187806" algn="ctr" rotWithShape="0">
                <a:srgbClr val="001D3A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Arial" charset="0"/>
                  <a:ea typeface="宋体" charset="-122"/>
                </a:rPr>
                <a:t>3</a:t>
              </a:r>
            </a:p>
          </p:txBody>
        </p:sp>
      </p:grpSp>
      <p:sp>
        <p:nvSpPr>
          <p:cNvPr id="12" name="矩形 11"/>
          <p:cNvSpPr/>
          <p:nvPr/>
        </p:nvSpPr>
        <p:spPr>
          <a:xfrm>
            <a:off x="500034" y="1285860"/>
            <a:ext cx="1393330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charset="0"/>
                <a:ea typeface="+mn-ea"/>
              </a:rPr>
              <a:t>特色</a:t>
            </a:r>
          </a:p>
        </p:txBody>
      </p:sp>
      <p:sp>
        <p:nvSpPr>
          <p:cNvPr id="8196" name="TextBox 17"/>
          <p:cNvSpPr txBox="1">
            <a:spLocks noChangeArrowheads="1"/>
          </p:cNvSpPr>
          <p:nvPr/>
        </p:nvSpPr>
        <p:spPr bwMode="auto">
          <a:xfrm>
            <a:off x="1357313" y="3357563"/>
            <a:ext cx="142875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>
                <a:solidFill>
                  <a:schemeClr val="bg1"/>
                </a:solidFill>
              </a:rPr>
              <a:t>首次基于会计的投资者保护排名</a:t>
            </a:r>
          </a:p>
          <a:p>
            <a:endParaRPr lang="zh-CN" altLang="en-US"/>
          </a:p>
        </p:txBody>
      </p:sp>
      <p:sp>
        <p:nvSpPr>
          <p:cNvPr id="8197" name="TextBox 18"/>
          <p:cNvSpPr txBox="1">
            <a:spLocks noChangeArrowheads="1"/>
          </p:cNvSpPr>
          <p:nvPr/>
        </p:nvSpPr>
        <p:spPr bwMode="auto">
          <a:xfrm>
            <a:off x="3857625" y="3357563"/>
            <a:ext cx="12858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>
                <a:solidFill>
                  <a:schemeClr val="bg1"/>
                </a:solidFill>
              </a:rPr>
              <a:t>中国上市公司会计投资者保护晴雨表</a:t>
            </a:r>
          </a:p>
          <a:p>
            <a:endParaRPr lang="zh-CN" altLang="en-US"/>
          </a:p>
        </p:txBody>
      </p:sp>
      <p:sp>
        <p:nvSpPr>
          <p:cNvPr id="8198" name="TextBox 19"/>
          <p:cNvSpPr txBox="1">
            <a:spLocks noChangeArrowheads="1"/>
          </p:cNvSpPr>
          <p:nvPr/>
        </p:nvSpPr>
        <p:spPr bwMode="auto">
          <a:xfrm>
            <a:off x="6215063" y="3357563"/>
            <a:ext cx="1285875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</a:rPr>
              <a:t>上市公司会计投资者保护功能的深度透视</a:t>
            </a:r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 idx="4294967295"/>
          </p:nvPr>
        </p:nvSpPr>
        <p:spPr>
          <a:xfrm>
            <a:off x="361950" y="633413"/>
            <a:ext cx="8458200" cy="563562"/>
          </a:xfrm>
        </p:spPr>
        <p:txBody>
          <a:bodyPr/>
          <a:lstStyle/>
          <a:p>
            <a:pPr algn="ctr"/>
            <a:r>
              <a:rPr lang="zh-CN" altLang="en-US" smtClean="0">
                <a:latin typeface="黑体" pitchFamily="2" charset="-122"/>
                <a:ea typeface="黑体" pitchFamily="2" charset="-122"/>
              </a:rPr>
              <a:t>二、指数设计及评价体系</a:t>
            </a:r>
          </a:p>
        </p:txBody>
      </p:sp>
      <p:sp>
        <p:nvSpPr>
          <p:cNvPr id="8" name="矩形 7"/>
          <p:cNvSpPr/>
          <p:nvPr/>
        </p:nvSpPr>
        <p:spPr>
          <a:xfrm>
            <a:off x="1633538" y="1738313"/>
            <a:ext cx="6215062" cy="3714750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33257" y="2167626"/>
            <a:ext cx="642942" cy="2071702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8348561" y="2524816"/>
            <a:ext cx="571504" cy="2071702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33257" y="5953840"/>
            <a:ext cx="1857388" cy="571504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2847835" y="5953840"/>
            <a:ext cx="4286280" cy="571504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705355" y="2024750"/>
            <a:ext cx="1714512" cy="642942"/>
          </a:xfrm>
          <a:prstGeom prst="round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2700000" scaled="0"/>
            <a:tileRect/>
          </a:gradFill>
          <a:scene3d>
            <a:camera prst="orthographicFront"/>
            <a:lightRig rig="threePt" dir="t"/>
          </a:scene3d>
          <a:sp3d contourW="12700">
            <a:bevelT w="114300" prst="artDeco"/>
            <a:contourClr>
              <a:schemeClr val="tx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919141" y="2024750"/>
            <a:ext cx="3357586" cy="642942"/>
          </a:xfrm>
          <a:prstGeom prst="roundRect">
            <a:avLst/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  <a:tileRect/>
          </a:gradFill>
          <a:scene3d>
            <a:camera prst="orthographicFront"/>
            <a:lightRig rig="threePt" dir="t"/>
          </a:scene3d>
          <a:sp3d contourW="12700">
            <a:bevelT w="114300" prst="artDeco"/>
            <a:contourClr>
              <a:schemeClr val="tx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919141" y="4596518"/>
            <a:ext cx="3357586" cy="642942"/>
          </a:xfrm>
          <a:prstGeom prst="roundRect">
            <a:avLst/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  <a:tileRect/>
          </a:gradFill>
          <a:scene3d>
            <a:camera prst="orthographicFront"/>
            <a:lightRig rig="threePt" dir="t"/>
          </a:scene3d>
          <a:sp3d contourW="12700">
            <a:bevelT w="114300" prst="artDeco"/>
            <a:contourClr>
              <a:schemeClr val="tx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1919141" y="3167758"/>
            <a:ext cx="1500198" cy="571504"/>
          </a:xfrm>
          <a:prstGeom prst="roundRect">
            <a:avLst/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  <a:tileRect/>
          </a:gradFill>
          <a:scene3d>
            <a:camera prst="orthographicFront"/>
            <a:lightRig rig="threePt" dir="t"/>
          </a:scene3d>
          <a:sp3d contourW="12700">
            <a:bevelT w="114300" prst="artDeco"/>
            <a:contourClr>
              <a:schemeClr val="tx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3776529" y="3167758"/>
            <a:ext cx="1500198" cy="571504"/>
          </a:xfrm>
          <a:prstGeom prst="roundRect">
            <a:avLst/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2700000" scaled="0"/>
            <a:tileRect/>
          </a:gradFill>
          <a:scene3d>
            <a:camera prst="orthographicFront"/>
            <a:lightRig rig="threePt" dir="t"/>
          </a:scene3d>
          <a:sp3d contourW="12700">
            <a:bevelT w="114300" prst="artDeco"/>
            <a:contourClr>
              <a:schemeClr val="tx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cxnSp>
        <p:nvCxnSpPr>
          <p:cNvPr id="30" name="直接箭头连接符 29"/>
          <p:cNvCxnSpPr/>
          <p:nvPr/>
        </p:nvCxnSpPr>
        <p:spPr>
          <a:xfrm rot="5400000" flipH="1" flipV="1">
            <a:off x="2384425" y="2916238"/>
            <a:ext cx="500063" cy="1587"/>
          </a:xfrm>
          <a:prstGeom prst="straightConnector1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/>
          <p:nvPr/>
        </p:nvCxnSpPr>
        <p:spPr>
          <a:xfrm>
            <a:off x="3419475" y="3452813"/>
            <a:ext cx="357188" cy="1587"/>
          </a:xfrm>
          <a:prstGeom prst="straightConnector1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圆角矩形 33"/>
          <p:cNvSpPr/>
          <p:nvPr/>
        </p:nvSpPr>
        <p:spPr>
          <a:xfrm>
            <a:off x="5705355" y="4596518"/>
            <a:ext cx="1714512" cy="642942"/>
          </a:xfrm>
          <a:prstGeom prst="round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2700000" scaled="0"/>
            <a:tileRect/>
          </a:gradFill>
          <a:scene3d>
            <a:camera prst="orthographicFront"/>
            <a:lightRig rig="threePt" dir="t"/>
          </a:scene3d>
          <a:sp3d contourW="12700">
            <a:bevelT w="114300" prst="artDeco"/>
            <a:contourClr>
              <a:schemeClr val="tx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5705355" y="3239196"/>
            <a:ext cx="1714512" cy="642942"/>
          </a:xfrm>
          <a:prstGeom prst="round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2700000" scaled="0"/>
            <a:tileRect/>
          </a:gradFill>
          <a:scene3d>
            <a:camera prst="orthographicFront"/>
            <a:lightRig rig="threePt" dir="t"/>
          </a:scene3d>
          <a:sp3d contourW="12700">
            <a:bevelT w="114300" prst="artDeco"/>
            <a:contourClr>
              <a:schemeClr val="tx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9255" name="TextBox 35"/>
          <p:cNvSpPr txBox="1">
            <a:spLocks noChangeArrowheads="1"/>
          </p:cNvSpPr>
          <p:nvPr/>
        </p:nvSpPr>
        <p:spPr bwMode="auto">
          <a:xfrm>
            <a:off x="1979613" y="2095500"/>
            <a:ext cx="33131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chemeClr val="tx2"/>
                </a:solidFill>
              </a:rPr>
              <a:t>财务运行       管理控制</a:t>
            </a:r>
          </a:p>
        </p:txBody>
      </p:sp>
      <p:sp>
        <p:nvSpPr>
          <p:cNvPr id="9256" name="TextBox 36"/>
          <p:cNvSpPr txBox="1">
            <a:spLocks noChangeArrowheads="1"/>
          </p:cNvSpPr>
          <p:nvPr/>
        </p:nvSpPr>
        <p:spPr bwMode="auto">
          <a:xfrm>
            <a:off x="2847975" y="4667250"/>
            <a:ext cx="1571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chemeClr val="tx2"/>
                </a:solidFill>
              </a:rPr>
              <a:t>外部审计</a:t>
            </a:r>
          </a:p>
        </p:txBody>
      </p:sp>
      <p:sp>
        <p:nvSpPr>
          <p:cNvPr id="9257" name="TextBox 37"/>
          <p:cNvSpPr txBox="1">
            <a:spLocks noChangeArrowheads="1"/>
          </p:cNvSpPr>
          <p:nvPr/>
        </p:nvSpPr>
        <p:spPr bwMode="auto">
          <a:xfrm>
            <a:off x="1919288" y="3238500"/>
            <a:ext cx="1500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chemeClr val="tx2"/>
                </a:solidFill>
              </a:rPr>
              <a:t>内部控制</a:t>
            </a:r>
          </a:p>
        </p:txBody>
      </p:sp>
      <p:sp>
        <p:nvSpPr>
          <p:cNvPr id="9258" name="TextBox 38"/>
          <p:cNvSpPr txBox="1">
            <a:spLocks noChangeArrowheads="1"/>
          </p:cNvSpPr>
          <p:nvPr/>
        </p:nvSpPr>
        <p:spPr bwMode="auto">
          <a:xfrm>
            <a:off x="3776663" y="3238500"/>
            <a:ext cx="14287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chemeClr val="tx2"/>
                </a:solidFill>
              </a:rPr>
              <a:t>会计信息</a:t>
            </a:r>
          </a:p>
        </p:txBody>
      </p:sp>
      <p:sp>
        <p:nvSpPr>
          <p:cNvPr id="9259" name="TextBox 39"/>
          <p:cNvSpPr txBox="1">
            <a:spLocks noChangeArrowheads="1"/>
          </p:cNvSpPr>
          <p:nvPr/>
        </p:nvSpPr>
        <p:spPr bwMode="auto">
          <a:xfrm>
            <a:off x="5634038" y="4738688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chemeClr val="tx2"/>
                </a:solidFill>
              </a:rPr>
              <a:t>中小股东价值</a:t>
            </a:r>
          </a:p>
        </p:txBody>
      </p:sp>
      <p:sp>
        <p:nvSpPr>
          <p:cNvPr id="9260" name="TextBox 40"/>
          <p:cNvSpPr txBox="1">
            <a:spLocks noChangeArrowheads="1"/>
          </p:cNvSpPr>
          <p:nvPr/>
        </p:nvSpPr>
        <p:spPr bwMode="auto">
          <a:xfrm>
            <a:off x="5919788" y="3381375"/>
            <a:ext cx="1285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chemeClr val="tx2"/>
                </a:solidFill>
              </a:rPr>
              <a:t>股东价值</a:t>
            </a:r>
          </a:p>
        </p:txBody>
      </p:sp>
      <p:sp>
        <p:nvSpPr>
          <p:cNvPr id="9261" name="TextBox 41"/>
          <p:cNvSpPr txBox="1">
            <a:spLocks noChangeArrowheads="1"/>
          </p:cNvSpPr>
          <p:nvPr/>
        </p:nvSpPr>
        <p:spPr bwMode="auto">
          <a:xfrm>
            <a:off x="5919788" y="2166938"/>
            <a:ext cx="1285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chemeClr val="tx2"/>
                </a:solidFill>
              </a:rPr>
              <a:t>公司价值</a:t>
            </a:r>
          </a:p>
        </p:txBody>
      </p:sp>
      <p:sp>
        <p:nvSpPr>
          <p:cNvPr id="9262" name="TextBox 42"/>
          <p:cNvSpPr txBox="1">
            <a:spLocks noChangeArrowheads="1"/>
          </p:cNvSpPr>
          <p:nvPr/>
        </p:nvSpPr>
        <p:spPr bwMode="auto">
          <a:xfrm>
            <a:off x="847725" y="6024563"/>
            <a:ext cx="1714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chemeClr val="tx2"/>
                </a:solidFill>
              </a:rPr>
              <a:t>市场层面</a:t>
            </a:r>
          </a:p>
        </p:txBody>
      </p:sp>
      <p:sp>
        <p:nvSpPr>
          <p:cNvPr id="9263" name="TextBox 43"/>
          <p:cNvSpPr txBox="1">
            <a:spLocks noChangeArrowheads="1"/>
          </p:cNvSpPr>
          <p:nvPr/>
        </p:nvSpPr>
        <p:spPr bwMode="auto">
          <a:xfrm>
            <a:off x="2990850" y="6024563"/>
            <a:ext cx="56435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chemeClr val="tx2"/>
                </a:solidFill>
              </a:rPr>
              <a:t>法律制度、外部治理、文化伦理等</a:t>
            </a:r>
          </a:p>
        </p:txBody>
      </p:sp>
      <p:sp>
        <p:nvSpPr>
          <p:cNvPr id="9264" name="TextBox 44"/>
          <p:cNvSpPr txBox="1">
            <a:spLocks noChangeArrowheads="1"/>
          </p:cNvSpPr>
          <p:nvPr/>
        </p:nvSpPr>
        <p:spPr bwMode="auto">
          <a:xfrm>
            <a:off x="633413" y="2381250"/>
            <a:ext cx="615950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2800" b="1">
                <a:solidFill>
                  <a:schemeClr val="tx2"/>
                </a:solidFill>
              </a:rPr>
              <a:t>公司层面</a:t>
            </a:r>
          </a:p>
        </p:txBody>
      </p:sp>
      <p:sp>
        <p:nvSpPr>
          <p:cNvPr id="9265" name="TextBox 45"/>
          <p:cNvSpPr txBox="1">
            <a:spLocks noChangeArrowheads="1"/>
          </p:cNvSpPr>
          <p:nvPr/>
        </p:nvSpPr>
        <p:spPr bwMode="auto">
          <a:xfrm>
            <a:off x="8316913" y="2636838"/>
            <a:ext cx="614362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2800" b="1">
                <a:solidFill>
                  <a:schemeClr val="tx2"/>
                </a:solidFill>
              </a:rPr>
              <a:t>投资者保护</a:t>
            </a:r>
          </a:p>
        </p:txBody>
      </p:sp>
      <p:cxnSp>
        <p:nvCxnSpPr>
          <p:cNvPr id="48" name="直接箭头连接符 47"/>
          <p:cNvCxnSpPr/>
          <p:nvPr/>
        </p:nvCxnSpPr>
        <p:spPr>
          <a:xfrm rot="5400000" flipH="1" flipV="1">
            <a:off x="2205832" y="4166394"/>
            <a:ext cx="857250" cy="1587"/>
          </a:xfrm>
          <a:prstGeom prst="straightConnector1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箭头连接符 52"/>
          <p:cNvCxnSpPr/>
          <p:nvPr/>
        </p:nvCxnSpPr>
        <p:spPr>
          <a:xfrm rot="5400000" flipH="1" flipV="1">
            <a:off x="4598988" y="5702300"/>
            <a:ext cx="500062" cy="1588"/>
          </a:xfrm>
          <a:prstGeom prst="straightConnector1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>
            <a:endCxn id="9263" idx="3"/>
          </p:cNvCxnSpPr>
          <p:nvPr/>
        </p:nvCxnSpPr>
        <p:spPr>
          <a:xfrm flipV="1">
            <a:off x="7134225" y="6224588"/>
            <a:ext cx="1500188" cy="14287"/>
          </a:xfrm>
          <a:prstGeom prst="lin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箭头连接符 62"/>
          <p:cNvCxnSpPr>
            <a:stCxn id="9263" idx="3"/>
          </p:cNvCxnSpPr>
          <p:nvPr/>
        </p:nvCxnSpPr>
        <p:spPr>
          <a:xfrm flipV="1">
            <a:off x="8634413" y="4595813"/>
            <a:ext cx="1587" cy="1628775"/>
          </a:xfrm>
          <a:prstGeom prst="straightConnector1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箭头连接符 66"/>
          <p:cNvCxnSpPr/>
          <p:nvPr/>
        </p:nvCxnSpPr>
        <p:spPr>
          <a:xfrm>
            <a:off x="5276850" y="2381250"/>
            <a:ext cx="428625" cy="1588"/>
          </a:xfrm>
          <a:prstGeom prst="straightConnector1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rot="5400000">
            <a:off x="2741613" y="4059238"/>
            <a:ext cx="642937" cy="1587"/>
          </a:xfrm>
          <a:prstGeom prst="lin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rot="5400000">
            <a:off x="6349207" y="3666331"/>
            <a:ext cx="2571750" cy="1587"/>
          </a:xfrm>
          <a:prstGeom prst="lin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7419975" y="3595688"/>
            <a:ext cx="214313" cy="1587"/>
          </a:xfrm>
          <a:prstGeom prst="lin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>
            <a:off x="7419975" y="2381250"/>
            <a:ext cx="214313" cy="1588"/>
          </a:xfrm>
          <a:prstGeom prst="lin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7419975" y="4953000"/>
            <a:ext cx="214313" cy="1588"/>
          </a:xfrm>
          <a:prstGeom prst="lin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箭头连接符 89"/>
          <p:cNvCxnSpPr/>
          <p:nvPr/>
        </p:nvCxnSpPr>
        <p:spPr>
          <a:xfrm>
            <a:off x="7634288" y="3595688"/>
            <a:ext cx="714375" cy="1587"/>
          </a:xfrm>
          <a:prstGeom prst="straightConnector1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 rot="5400000">
            <a:off x="4812507" y="4274344"/>
            <a:ext cx="1358900" cy="1587"/>
          </a:xfrm>
          <a:prstGeom prst="lin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5491163" y="4953000"/>
            <a:ext cx="214312" cy="1588"/>
          </a:xfrm>
          <a:prstGeom prst="lin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>
            <a:off x="5491163" y="3595688"/>
            <a:ext cx="214312" cy="1587"/>
          </a:xfrm>
          <a:prstGeom prst="lin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 rot="5400000">
            <a:off x="4420394" y="3880644"/>
            <a:ext cx="285750" cy="1588"/>
          </a:xfrm>
          <a:prstGeom prst="lin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箭头连接符 99"/>
          <p:cNvCxnSpPr/>
          <p:nvPr/>
        </p:nvCxnSpPr>
        <p:spPr>
          <a:xfrm>
            <a:off x="3062288" y="4381500"/>
            <a:ext cx="2428875" cy="1588"/>
          </a:xfrm>
          <a:prstGeom prst="straightConnector1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箭头连接符 100"/>
          <p:cNvCxnSpPr/>
          <p:nvPr/>
        </p:nvCxnSpPr>
        <p:spPr>
          <a:xfrm>
            <a:off x="4562475" y="4024313"/>
            <a:ext cx="928688" cy="1587"/>
          </a:xfrm>
          <a:prstGeom prst="straightConnector1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箭头连接符 103"/>
          <p:cNvCxnSpPr/>
          <p:nvPr/>
        </p:nvCxnSpPr>
        <p:spPr>
          <a:xfrm rot="5400000" flipH="1" flipV="1">
            <a:off x="4313237" y="2916238"/>
            <a:ext cx="500063" cy="1588"/>
          </a:xfrm>
          <a:prstGeom prst="straightConnector1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箭头连接符 104"/>
          <p:cNvCxnSpPr/>
          <p:nvPr/>
        </p:nvCxnSpPr>
        <p:spPr>
          <a:xfrm rot="5400000" flipH="1" flipV="1">
            <a:off x="3848894" y="4166394"/>
            <a:ext cx="857250" cy="1588"/>
          </a:xfrm>
          <a:prstGeom prst="straightConnector1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Oval 20"/>
          <p:cNvSpPr>
            <a:spLocks noChangeArrowheads="1"/>
          </p:cNvSpPr>
          <p:nvPr/>
        </p:nvSpPr>
        <p:spPr bwMode="auto">
          <a:xfrm>
            <a:off x="2484438" y="1485900"/>
            <a:ext cx="4176712" cy="4176713"/>
          </a:xfrm>
          <a:prstGeom prst="ellips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Franklin Gothic Book" pitchFamily="34" charset="0"/>
              <a:ea typeface="黑体" pitchFamily="2" charset="-122"/>
            </a:endParaRPr>
          </a:p>
        </p:txBody>
      </p:sp>
      <p:sp>
        <p:nvSpPr>
          <p:cNvPr id="10243" name="Oval 4"/>
          <p:cNvSpPr>
            <a:spLocks noChangeArrowheads="1"/>
          </p:cNvSpPr>
          <p:nvPr/>
        </p:nvSpPr>
        <p:spPr bwMode="auto">
          <a:xfrm>
            <a:off x="2339975" y="1341438"/>
            <a:ext cx="4464050" cy="4464050"/>
          </a:xfrm>
          <a:prstGeom prst="ellips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Franklin Gothic Book" pitchFamily="34" charset="0"/>
              <a:ea typeface="黑体" pitchFamily="2" charset="-122"/>
            </a:endParaRPr>
          </a:p>
        </p:txBody>
      </p:sp>
      <p:sp>
        <p:nvSpPr>
          <p:cNvPr id="274437" name="Oval 5"/>
          <p:cNvSpPr>
            <a:spLocks noChangeArrowheads="1"/>
          </p:cNvSpPr>
          <p:nvPr/>
        </p:nvSpPr>
        <p:spPr bwMode="auto">
          <a:xfrm>
            <a:off x="3706813" y="814388"/>
            <a:ext cx="1584325" cy="1584325"/>
          </a:xfrm>
          <a:prstGeom prst="ellipse">
            <a:avLst/>
          </a:prstGeom>
          <a:noFill/>
          <a:ln w="25400">
            <a:solidFill>
              <a:srgbClr val="FF9900"/>
            </a:solidFill>
            <a:round/>
            <a:headEnd/>
            <a:tailEnd/>
          </a:ln>
          <a:scene3d>
            <a:camera prst="legacyObliqueTopRight">
              <a:rot lat="0" lon="21299988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latin typeface="Franklin Gothic Book" pitchFamily="34" charset="0"/>
              <a:ea typeface="黑体" pitchFamily="2" charset="-122"/>
            </a:endParaRPr>
          </a:p>
        </p:txBody>
      </p:sp>
      <p:sp>
        <p:nvSpPr>
          <p:cNvPr id="274438" name="Oval 6"/>
          <p:cNvSpPr>
            <a:spLocks noChangeArrowheads="1"/>
          </p:cNvSpPr>
          <p:nvPr/>
        </p:nvSpPr>
        <p:spPr bwMode="auto">
          <a:xfrm>
            <a:off x="3779838" y="1052513"/>
            <a:ext cx="1281112" cy="1368425"/>
          </a:xfrm>
          <a:prstGeom prst="ellipse">
            <a:avLst/>
          </a:prstGeom>
          <a:gradFill rotWithShape="1">
            <a:gsLst>
              <a:gs pos="0">
                <a:srgbClr val="FFCC00"/>
              </a:gs>
              <a:gs pos="100000">
                <a:srgbClr val="765E00"/>
              </a:gs>
            </a:gsLst>
            <a:lin ang="18900000" scaled="1"/>
          </a:gradFill>
          <a:ln w="9525">
            <a:round/>
            <a:headEnd/>
            <a:tailEnd/>
          </a:ln>
          <a:scene3d>
            <a:camera prst="legacyObliqueTopRight">
              <a:rot lat="0" lon="21299988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CC00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latin typeface="Franklin Gothic Book" pitchFamily="34" charset="0"/>
              <a:ea typeface="黑体" pitchFamily="2" charset="-122"/>
            </a:endParaRPr>
          </a:p>
        </p:txBody>
      </p:sp>
      <p:sp>
        <p:nvSpPr>
          <p:cNvPr id="274439" name="Oval 7"/>
          <p:cNvSpPr>
            <a:spLocks noChangeArrowheads="1"/>
          </p:cNvSpPr>
          <p:nvPr/>
        </p:nvSpPr>
        <p:spPr bwMode="auto">
          <a:xfrm>
            <a:off x="6011863" y="2255838"/>
            <a:ext cx="1584325" cy="1584325"/>
          </a:xfrm>
          <a:prstGeom prst="ellips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  <a:scene3d>
            <a:camera prst="legacyObliqueTopRight">
              <a:rot lat="0" lon="21299988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00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latin typeface="Franklin Gothic Book" pitchFamily="34" charset="0"/>
              <a:ea typeface="黑体" pitchFamily="2" charset="-122"/>
            </a:endParaRPr>
          </a:p>
        </p:txBody>
      </p:sp>
      <p:sp>
        <p:nvSpPr>
          <p:cNvPr id="274440" name="Oval 8"/>
          <p:cNvSpPr>
            <a:spLocks noChangeArrowheads="1"/>
          </p:cNvSpPr>
          <p:nvPr/>
        </p:nvSpPr>
        <p:spPr bwMode="auto">
          <a:xfrm>
            <a:off x="6084888" y="2492375"/>
            <a:ext cx="1281112" cy="1368425"/>
          </a:xfrm>
          <a:prstGeom prst="ellipse">
            <a:avLst/>
          </a:prstGeom>
          <a:gradFill rotWithShape="1">
            <a:gsLst>
              <a:gs pos="0">
                <a:srgbClr val="53FF53"/>
              </a:gs>
              <a:gs pos="100000">
                <a:srgbClr val="267626"/>
              </a:gs>
            </a:gsLst>
            <a:lin ang="18900000" scaled="1"/>
          </a:gradFill>
          <a:ln w="9525">
            <a:round/>
            <a:headEnd/>
            <a:tailEnd/>
          </a:ln>
          <a:scene3d>
            <a:camera prst="legacyObliqueTopRight">
              <a:rot lat="0" lon="21299988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53FF53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latin typeface="Franklin Gothic Book" pitchFamily="34" charset="0"/>
              <a:ea typeface="黑体" pitchFamily="2" charset="-122"/>
            </a:endParaRPr>
          </a:p>
        </p:txBody>
      </p:sp>
      <p:sp>
        <p:nvSpPr>
          <p:cNvPr id="274441" name="Oval 9"/>
          <p:cNvSpPr>
            <a:spLocks noChangeArrowheads="1"/>
          </p:cNvSpPr>
          <p:nvPr/>
        </p:nvSpPr>
        <p:spPr bwMode="auto">
          <a:xfrm>
            <a:off x="1474788" y="2325688"/>
            <a:ext cx="1584325" cy="1584325"/>
          </a:xfrm>
          <a:prstGeom prst="ellips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scene3d>
            <a:camera prst="legacyObliqueTopRight">
              <a:rot lat="0" lon="21299988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latin typeface="Franklin Gothic Book" pitchFamily="34" charset="0"/>
              <a:ea typeface="黑体" pitchFamily="2" charset="-122"/>
            </a:endParaRPr>
          </a:p>
        </p:txBody>
      </p:sp>
      <p:sp>
        <p:nvSpPr>
          <p:cNvPr id="274442" name="Oval 10"/>
          <p:cNvSpPr>
            <a:spLocks noChangeArrowheads="1"/>
          </p:cNvSpPr>
          <p:nvPr/>
        </p:nvSpPr>
        <p:spPr bwMode="auto">
          <a:xfrm>
            <a:off x="1547813" y="2565400"/>
            <a:ext cx="1281112" cy="1368425"/>
          </a:xfrm>
          <a:prstGeom prst="ellipse">
            <a:avLst/>
          </a:prstGeom>
          <a:gradFill rotWithShape="1">
            <a:gsLst>
              <a:gs pos="0">
                <a:srgbClr val="0000FF"/>
              </a:gs>
              <a:gs pos="100000">
                <a:srgbClr val="000076"/>
              </a:gs>
            </a:gsLst>
            <a:lin ang="18900000" scaled="1"/>
          </a:gradFill>
          <a:ln w="9525">
            <a:round/>
            <a:headEnd/>
            <a:tailEnd/>
          </a:ln>
          <a:scene3d>
            <a:camera prst="legacyObliqueTopRight">
              <a:rot lat="0" lon="21299988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latin typeface="Franklin Gothic Book" pitchFamily="34" charset="0"/>
              <a:ea typeface="黑体" pitchFamily="2" charset="-122"/>
            </a:endParaRPr>
          </a:p>
        </p:txBody>
      </p:sp>
      <p:sp>
        <p:nvSpPr>
          <p:cNvPr id="274444" name="Oval 12"/>
          <p:cNvSpPr>
            <a:spLocks noChangeArrowheads="1"/>
          </p:cNvSpPr>
          <p:nvPr/>
        </p:nvSpPr>
        <p:spPr bwMode="auto">
          <a:xfrm>
            <a:off x="2484438" y="4868863"/>
            <a:ext cx="1281112" cy="1368425"/>
          </a:xfrm>
          <a:prstGeom prst="ellipse">
            <a:avLst/>
          </a:prstGeom>
          <a:gradFill rotWithShape="1">
            <a:gsLst>
              <a:gs pos="0">
                <a:srgbClr val="FF66FF"/>
              </a:gs>
              <a:gs pos="100000">
                <a:srgbClr val="762F76"/>
              </a:gs>
            </a:gsLst>
            <a:lin ang="18900000" scaled="1"/>
          </a:gradFill>
          <a:ln w="9525">
            <a:round/>
            <a:headEnd/>
            <a:tailEnd/>
          </a:ln>
          <a:scene3d>
            <a:camera prst="legacyObliqueTopRight">
              <a:rot lat="0" lon="21299988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66FF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latin typeface="Franklin Gothic Book" pitchFamily="34" charset="0"/>
              <a:ea typeface="黑体" pitchFamily="2" charset="-122"/>
            </a:endParaRPr>
          </a:p>
        </p:txBody>
      </p:sp>
      <p:sp>
        <p:nvSpPr>
          <p:cNvPr id="274443" name="Oval 11"/>
          <p:cNvSpPr>
            <a:spLocks noChangeArrowheads="1"/>
          </p:cNvSpPr>
          <p:nvPr/>
        </p:nvSpPr>
        <p:spPr bwMode="auto">
          <a:xfrm>
            <a:off x="2411413" y="4630738"/>
            <a:ext cx="1584325" cy="1584325"/>
          </a:xfrm>
          <a:prstGeom prst="ellipse">
            <a:avLst/>
          </a:prstGeom>
          <a:noFill/>
          <a:ln w="25400">
            <a:solidFill>
              <a:srgbClr val="FF00FF"/>
            </a:solidFill>
            <a:round/>
            <a:headEnd/>
            <a:tailEnd/>
          </a:ln>
          <a:scene3d>
            <a:camera prst="legacyObliqueTopRight">
              <a:rot lat="0" lon="21299988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FF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latin typeface="Franklin Gothic Book" pitchFamily="34" charset="0"/>
              <a:ea typeface="黑体" pitchFamily="2" charset="-122"/>
            </a:endParaRPr>
          </a:p>
        </p:txBody>
      </p:sp>
      <p:sp>
        <p:nvSpPr>
          <p:cNvPr id="274445" name="Text Box 13"/>
          <p:cNvSpPr txBox="1">
            <a:spLocks noChangeArrowheads="1"/>
          </p:cNvSpPr>
          <p:nvPr/>
        </p:nvSpPr>
        <p:spPr bwMode="auto">
          <a:xfrm>
            <a:off x="1500188" y="2781300"/>
            <a:ext cx="14525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1" lang="zh-CN" altLang="en-US" sz="2400" b="1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</a:rPr>
              <a:t>内部控制</a:t>
            </a:r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5002213" y="4630738"/>
            <a:ext cx="1584325" cy="1606550"/>
            <a:chOff x="3197" y="2568"/>
            <a:chExt cx="998" cy="1012"/>
          </a:xfrm>
        </p:grpSpPr>
        <p:sp>
          <p:nvSpPr>
            <p:cNvPr id="10262" name="Oval 16"/>
            <p:cNvSpPr>
              <a:spLocks noChangeArrowheads="1"/>
            </p:cNvSpPr>
            <p:nvPr/>
          </p:nvSpPr>
          <p:spPr bwMode="auto">
            <a:xfrm>
              <a:off x="3197" y="2568"/>
              <a:ext cx="998" cy="998"/>
            </a:xfrm>
            <a:prstGeom prst="ellipse">
              <a:avLst/>
            </a:prstGeom>
            <a:noFill/>
            <a:ln w="25400">
              <a:solidFill>
                <a:srgbClr val="800080"/>
              </a:solidFill>
              <a:round/>
              <a:headEnd/>
              <a:tailEnd/>
            </a:ln>
            <a:scene3d>
              <a:camera prst="legacyObliqueTopRight">
                <a:rot lat="0" lon="21299988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800080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>
                <a:latin typeface="Franklin Gothic Book" pitchFamily="34" charset="0"/>
                <a:ea typeface="黑体" pitchFamily="2" charset="-122"/>
              </a:endParaRPr>
            </a:p>
          </p:txBody>
        </p:sp>
        <p:sp>
          <p:nvSpPr>
            <p:cNvPr id="10263" name="Oval 17"/>
            <p:cNvSpPr>
              <a:spLocks noChangeArrowheads="1"/>
            </p:cNvSpPr>
            <p:nvPr/>
          </p:nvSpPr>
          <p:spPr bwMode="auto">
            <a:xfrm>
              <a:off x="3243" y="2718"/>
              <a:ext cx="807" cy="862"/>
            </a:xfrm>
            <a:prstGeom prst="ellipse">
              <a:avLst/>
            </a:prstGeom>
            <a:gradFill rotWithShape="1">
              <a:gsLst>
                <a:gs pos="0">
                  <a:srgbClr val="CC0099"/>
                </a:gs>
                <a:gs pos="100000">
                  <a:srgbClr val="5E0047"/>
                </a:gs>
              </a:gsLst>
              <a:lin ang="18900000" scaled="1"/>
            </a:gradFill>
            <a:ln w="9525">
              <a:round/>
              <a:headEnd/>
              <a:tailEnd/>
            </a:ln>
            <a:scene3d>
              <a:camera prst="legacyObliqueTopRight">
                <a:rot lat="0" lon="21299988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CC0099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>
                <a:latin typeface="Franklin Gothic Book" pitchFamily="34" charset="0"/>
                <a:ea typeface="黑体" pitchFamily="2" charset="-122"/>
              </a:endParaRPr>
            </a:p>
          </p:txBody>
        </p:sp>
      </p:grpSp>
      <p:sp>
        <p:nvSpPr>
          <p:cNvPr id="274453" name="Text Box 21"/>
          <p:cNvSpPr txBox="1">
            <a:spLocks noChangeArrowheads="1"/>
          </p:cNvSpPr>
          <p:nvPr/>
        </p:nvSpPr>
        <p:spPr bwMode="auto">
          <a:xfrm>
            <a:off x="6084888" y="270827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1" lang="zh-CN" altLang="en-US" sz="2400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财务运行</a:t>
            </a:r>
            <a:endParaRPr kumimoji="1" lang="zh-TW" altLang="en-US" sz="2400" b="1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74454" name="Text Box 22"/>
          <p:cNvSpPr txBox="1">
            <a:spLocks noChangeArrowheads="1"/>
          </p:cNvSpPr>
          <p:nvPr/>
        </p:nvSpPr>
        <p:spPr bwMode="auto">
          <a:xfrm>
            <a:off x="5003800" y="5199063"/>
            <a:ext cx="1495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1" lang="zh-CN" altLang="en-US" sz="2400" b="1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</a:rPr>
              <a:t>管理控制</a:t>
            </a:r>
          </a:p>
        </p:txBody>
      </p:sp>
      <p:sp>
        <p:nvSpPr>
          <p:cNvPr id="274455" name="Text Box 23"/>
          <p:cNvSpPr txBox="1">
            <a:spLocks noChangeArrowheads="1"/>
          </p:cNvSpPr>
          <p:nvPr/>
        </p:nvSpPr>
        <p:spPr bwMode="auto">
          <a:xfrm>
            <a:off x="2357438" y="5154613"/>
            <a:ext cx="15160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1" lang="zh-CN" altLang="en-US" sz="2400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外部审计</a:t>
            </a:r>
            <a:endParaRPr kumimoji="1" lang="zh-TW" altLang="en-US" sz="2400" b="1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74456" name="Rectangle 24"/>
          <p:cNvSpPr>
            <a:spLocks noGrp="1" noChangeArrowheads="1"/>
          </p:cNvSpPr>
          <p:nvPr>
            <p:ph type="subTitle" idx="1"/>
          </p:nvPr>
        </p:nvSpPr>
        <p:spPr>
          <a:xfrm>
            <a:off x="1476375" y="3357563"/>
            <a:ext cx="6400800" cy="17526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zh-CN" alt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指数评价体系</a:t>
            </a:r>
            <a:endParaRPr lang="zh-CN" altLang="en-US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74457" name="Text Box 25"/>
          <p:cNvSpPr txBox="1">
            <a:spLocks noChangeArrowheads="1"/>
          </p:cNvSpPr>
          <p:nvPr/>
        </p:nvSpPr>
        <p:spPr bwMode="auto">
          <a:xfrm>
            <a:off x="3851275" y="1268413"/>
            <a:ext cx="1435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400" b="1" dirty="0">
                <a:solidFill>
                  <a:schemeClr val="bg1"/>
                </a:solidFill>
                <a:latin typeface="+mn-ea"/>
                <a:ea typeface="+mn-ea"/>
              </a:rPr>
              <a:t>会计信息</a:t>
            </a:r>
          </a:p>
        </p:txBody>
      </p:sp>
      <p:sp>
        <p:nvSpPr>
          <p:cNvPr id="24" name="矩形 23"/>
          <p:cNvSpPr/>
          <p:nvPr/>
        </p:nvSpPr>
        <p:spPr>
          <a:xfrm>
            <a:off x="0" y="6524625"/>
            <a:ext cx="9144000" cy="333375"/>
          </a:xfrm>
          <a:prstGeom prst="rect">
            <a:avLst/>
          </a:prstGeom>
          <a:solidFill>
            <a:srgbClr val="9933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0" y="0"/>
            <a:ext cx="9144000" cy="333375"/>
          </a:xfrm>
          <a:prstGeom prst="rect">
            <a:avLst/>
          </a:prstGeom>
          <a:solidFill>
            <a:srgbClr val="9933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0261" name="图片 22" descr="工商大学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63" y="5805488"/>
            <a:ext cx="2357437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4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4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74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4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4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4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4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4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4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38889E-6 1.94265E-6 C -0.00659 0.00324 -0.0118 -0.00069 -0.01822 -0.00347 C -0.01944 -0.00393 -0.02204 -0.00509 -0.02204 -0.00509 C -0.03159 -0.01781 -0.04149 -0.03007 -0.0493 -0.04487 C -0.05433 -0.05435 -0.05729 -0.06522 -0.06232 -0.07447 C -0.0644 -0.08326 -0.06944 -0.08904 -0.07274 -0.0969 C -0.07899 -0.11147 -0.08645 -0.12442 -0.09357 -0.1383 C -0.09635 -0.15426 -0.09409 -0.14824 -0.0986 -0.15749 C -0.10017 -0.16513 -0.10242 -0.1723 -0.10381 -0.17993 C -0.10555 -0.20421 -0.10781 -0.22826 -0.10902 -0.25255 C -0.10867 -0.27267 -0.1085 -0.29302 -0.10781 -0.31314 C -0.10763 -0.31568 -0.10399 -0.33002 -0.10381 -0.33048 C -0.10034 -0.34413 -0.09878 -0.35985 -0.096 -0.37373 C -0.0934 -0.38714 -0.09235 -0.39801 -0.08437 -0.40819 C -0.07742 -0.42669 -0.06267 -0.43895 -0.0519 -0.45329 C -0.04496 -0.46254 -0.03836 -0.47225 -0.03107 -0.48081 C -0.02673 -0.48589 -0.02395 -0.49329 -0.01944 -0.49815 C -0.01423 -0.50393 -0.00607 -0.50347 6.38889E-6 -0.50694 C 0.00973 -0.51272 0.01841 -0.51989 0.02865 -0.52428 C 0.03403 -0.5266 0.03855 -0.52775 0.0441 -0.52937 C 0.05331 -0.53215 0.06199 -0.53816 0.07136 -0.53978 C 0.07969 -0.54117 0.09619 -0.54325 0.09619 -0.54325 C 0.10521 -0.54718 0.11528 -0.5488 0.12466 -0.55019 C 0.12935 -0.55204 0.1389 -0.55527 0.1389 -0.55527 C 0.16546 -0.55435 0.18785 -0.55481 0.21303 -0.55019 C 0.22466 -0.5444 0.23577 -0.53747 0.2481 -0.53446 C 0.25435 -0.5303 0.26303 -0.52613 0.26893 -0.52082 C 0.27501 -0.51526 0.28039 -0.50786 0.28699 -0.50347 C 0.30608 -0.49052 0.32431 -0.47641 0.3415 -0.45837 C 0.34844 -0.45097 0.35331 -0.43941 0.35973 -0.43085 C 0.36285 -0.41906 0.37032 -0.41004 0.37535 -0.39963 C 0.38021 -0.38946 0.38195 -0.37859 0.38699 -0.36841 C 0.39028 -0.3617 0.39011 -0.35292 0.39358 -0.34598 C 0.39688 -0.33187 0.39775 -0.31499 0.404 -0.30273 C 0.40626 -0.28932 0.40851 -0.2759 0.41164 -0.26295 C 0.41025 -0.23774 0.40869 -0.21115 0.40001 -0.18848 C 0.39688 -0.18039 0.39081 -0.1753 0.38699 -0.1679 C 0.38542 -0.16143 0.38247 -0.15703 0.38056 -0.15056 C 0.37744 -0.13992 0.37674 -0.12835 0.37396 -0.11772 C 0.3724 -0.11147 0.36337 -0.09991 0.35973 -0.09505 C 0.35678 -0.08303 0.35226 -0.07123 0.3441 -0.06406 C 0.33542 -0.04117 0.32275 -0.02521 0.30643 -0.01203 C 0.30383 -0.00995 0.30087 -0.00786 0.29879 -0.00509 C 0.2974 -0.00347 0.29619 -0.00139 0.2948 1.94265E-6 C 0.28421 0.00948 0.27188 0.01549 0.25973 0.02081 C 0.2514 0.02451 0.22431 0.02521 0.21563 0.0259 C 0.18317 0.02428 0.1507 0.02243 0.11824 0.02081 C 0.10556 0.0185 0.09341 0.01526 0.08056 0.01387 C 0.05817 0.01503 0.03716 0.01966 0.01563 0.01202 C 0.01042 0.0074 0.00539 0.00486 6.38889E-6 1.94265E-6 Z " pathEditMode="relative" ptsTypes="ffffffffffffffffffffffffffffffffffffffffffffffffff">
                                      <p:cBhvr>
                                        <p:cTn id="36" dur="2000" fill="hold"/>
                                        <p:tgtEl>
                                          <p:spTgt spid="2744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-1.97965E-6 C -0.00659 0.00324 -0.0118 -0.00069 -0.01822 -0.00347 C -0.01944 -0.00393 -0.02204 -0.00509 -0.02204 -0.00509 C -0.03159 -0.01781 -0.04149 -0.03007 -0.0493 -0.04487 C -0.05433 -0.05435 -0.05729 -0.06522 -0.06232 -0.07447 C -0.0644 -0.08326 -0.06944 -0.08904 -0.07274 -0.0969 C -0.07899 -0.11147 -0.08645 -0.12442 -0.09357 -0.1383 C -0.09635 -0.15426 -0.09409 -0.14824 -0.0986 -0.15749 C -0.10017 -0.16513 -0.10242 -0.1723 -0.10381 -0.17993 C -0.10555 -0.20421 -0.10781 -0.22826 -0.10902 -0.25255 C -0.10867 -0.27267 -0.1085 -0.29302 -0.10781 -0.31314 C -0.10763 -0.31568 -0.10399 -0.33002 -0.10381 -0.33048 C -0.10034 -0.34413 -0.09878 -0.35985 -0.096 -0.37373 C -0.0934 -0.38714 -0.09235 -0.39801 -0.08437 -0.40819 C -0.07742 -0.42669 -0.06267 -0.43895 -0.0519 -0.45329 C -0.04496 -0.46254 -0.03836 -0.47225 -0.03107 -0.48081 C -0.02673 -0.48589 -0.02395 -0.49329 -0.01944 -0.49815 C -0.01423 -0.50393 -0.00607 -0.50347 6.94444E-6 -0.50694 C 0.00973 -0.51272 0.01841 -0.51989 0.02865 -0.52428 C 0.03403 -0.5266 0.03855 -0.52775 0.0441 -0.52937 C 0.05331 -0.53215 0.06199 -0.53816 0.07136 -0.53978 C 0.07969 -0.54117 0.09619 -0.54325 0.09619 -0.54325 C 0.10521 -0.54718 0.11528 -0.5488 0.12466 -0.55019 C 0.12935 -0.55204 0.1389 -0.55527 0.1389 -0.55527 C 0.16546 -0.55435 0.18785 -0.55481 0.21303 -0.55019 C 0.22466 -0.5444 0.23577 -0.53747 0.2481 -0.53446 C 0.25435 -0.5303 0.26303 -0.52613 0.26893 -0.52082 C 0.27501 -0.51526 0.28039 -0.50786 0.28699 -0.50347 C 0.30608 -0.49052 0.32431 -0.47641 0.3415 -0.45837 C 0.34844 -0.45097 0.35331 -0.43941 0.35973 -0.43085 C 0.36285 -0.41906 0.37032 -0.41004 0.37535 -0.39963 C 0.38021 -0.38946 0.38195 -0.37859 0.38699 -0.36841 C 0.39028 -0.3617 0.39011 -0.35292 0.39358 -0.34598 C 0.39688 -0.33187 0.39775 -0.31499 0.404 -0.30273 C 0.40626 -0.28932 0.40851 -0.2759 0.41164 -0.26295 C 0.41025 -0.23774 0.40869 -0.21115 0.40001 -0.18848 C 0.39688 -0.18039 0.39081 -0.1753 0.38699 -0.1679 C 0.38542 -0.16143 0.38247 -0.15703 0.38056 -0.15056 C 0.37744 -0.13992 0.37674 -0.12835 0.37396 -0.11772 C 0.3724 -0.11147 0.36337 -0.09991 0.35973 -0.09505 C 0.35678 -0.08303 0.35226 -0.07123 0.3441 -0.06406 C 0.33542 -0.04117 0.32275 -0.02521 0.30643 -0.01203 C 0.30383 -0.00995 0.30087 -0.00786 0.29879 -0.00509 C 0.2974 -0.00347 0.29619 -0.00139 0.2948 -1.97965E-6 C 0.28421 0.00948 0.27188 0.01549 0.25973 0.02081 C 0.2514 0.02451 0.22431 0.02521 0.21563 0.0259 C 0.18317 0.02428 0.1507 0.02243 0.11824 0.02081 C 0.10556 0.0185 0.09341 0.01526 0.08056 0.01387 C 0.05817 0.01503 0.03716 0.01966 0.01563 0.01202 C 0.01042 0.0074 0.00539 0.00486 6.94444E-6 -1.97965E-6 Z " pathEditMode="relative" ptsTypes="ffffffffffffffffffffffffffffffffffffffffffffffffff">
                                      <p:cBhvr>
                                        <p:cTn id="38" dur="2000" fill="hold"/>
                                        <p:tgtEl>
                                          <p:spTgt spid="2744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39408E-6 C 0.00104 -0.00971 0.00121 -0.01619 0.00521 -0.02405 C 0.00989 -0.0444 0.01788 -0.06869 0.02847 -0.08464 C 0.03281 -0.09135 0.03871 -0.09528 0.04288 -0.10199 C 0.04739 -0.10939 0.05087 -0.1191 0.05573 -0.12627 C 0.06146 -0.13483 0.06667 -0.13807 0.07274 -0.14524 C 0.07552 -0.14847 0.07743 -0.15287 0.08038 -0.15564 C 0.08802 -0.16235 0.10104 -0.17715 0.10903 -0.18154 C 0.11285 -0.18363 0.11684 -0.18525 0.12066 -0.18686 C 0.12326 -0.18802 0.12847 -0.1901 0.12847 -0.1901 C 0.13923 -0.19982 0.15 -0.20236 0.16233 -0.20745 C 0.17309 -0.21739 0.18993 -0.21947 0.2026 -0.22132 C 0.21458 -0.22479 0.22673 -0.22549 0.23889 -0.22664 C 0.24392 -0.22641 0.29583 -0.22525 0.31163 -0.22317 C 0.32569 -0.22132 0.33941 -0.21485 0.35312 -0.21092 C 0.36111 -0.20398 0.37135 -0.19935 0.38021 -0.19542 C 0.38576 -0.18825 0.39392 -0.18293 0.40121 -0.17993 C 0.40382 -0.17646 0.40573 -0.1716 0.40903 -0.16952 C 0.41094 -0.16813 0.41614 -0.16513 0.41805 -0.16258 C 0.43003 -0.14593 0.41667 -0.16027 0.42847 -0.14871 C 0.43333 -0.1383 0.42812 -0.14778 0.43489 -0.14015 C 0.43906 -0.13575 0.44184 -0.12928 0.44531 -0.12442 C 0.44809 -0.11702 0.45017 -0.11286 0.45434 -0.10708 C 0.45625 -0.10014 0.46024 -0.09598 0.46354 -0.08996 C 0.46684 -0.07401 0.46215 -0.09389 0.47014 -0.07262 C 0.47187 -0.06799 0.47535 -0.05874 0.47535 -0.05874 C 0.47673 -0.04024 0.47951 -0.02105 0.48437 -0.00347 C 0.48611 0.0185 0.48663 0.04093 0.48958 0.06244 C 0.49028 0.08557 0.49219 0.10846 0.49219 0.13159 C 0.49219 0.17414 0.49496 0.15241 0.48819 0.1679 C 0.48455 0.17623 0.48507 0.18339 0.47917 0.18871 C 0.47691 0.19843 0.46892 0.20745 0.46354 0.21462 C 0.4592 0.23289 0.4401 0.25809 0.42986 0.27174 C 0.42101 0.2833 0.41302 0.29394 0.40382 0.30458 C 0.40104 0.30782 0.3993 0.3129 0.39601 0.31499 C 0.38854 0.32007 0.38177 0.32794 0.37396 0.33233 C 0.3691 0.33511 0.36337 0.33534 0.35816 0.33742 C 0.34566 0.34297 0.33594 0.34713 0.32205 0.34783 C 0.30347 0.34875 0.28472 0.34898 0.26614 0.34944 C 0.23333 0.35176 0.20035 0.3543 0.16753 0.35129 C 0.15972 0.34759 0.15243 0.34574 0.1441 0.34436 C 0.13455 0.34043 0.12396 0.33881 0.11423 0.3358 C 0.10937 0.33256 0.10451 0.33117 0.1 0.32701 C 0.09601 0.31915 0.0908 0.31406 0.08559 0.30805 C 0.08298 0.30504 0.08177 0.30042 0.07917 0.29764 C 0.06354 0.28053 0.08281 0.30574 0.07014 0.2907 C 0.06319 0.28261 0.05555 0.27336 0.05052 0.26295 C 0.04861 0.25509 0.04305 0.24191 0.03767 0.23705 C 0.03507 0.22988 0.03264 0.22525 0.02847 0.2197 C 0.02621 0.21068 0.02621 0.20143 0.02465 0.19218 C 0.02274 0.18131 0.01944 0.16998 0.01684 0.15934 C 0.0158 0.14963 0.01406 0.14084 0.01163 0.13159 C 0.01007 0.10754 0.00937 0.08256 0.00521 0.05897 C 0.00417 0.04325 0.00121 0.02613 0.00121 0.01041 " pathEditMode="relative" rAng="0" ptsTypes="fffffffffffffffffffffffffffffffffffffffffffffffffffffA">
                                      <p:cBhvr>
                                        <p:cTn id="40" dur="2000" fill="hold"/>
                                        <p:tgtEl>
                                          <p:spTgt spid="2744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8.14061E-7 C 0.00104 -0.00971 0.00121 -0.01619 0.00521 -0.02405 C 0.00989 -0.0444 0.01788 -0.06869 0.02847 -0.08464 C 0.03281 -0.09135 0.03871 -0.09528 0.04288 -0.10199 C 0.04739 -0.10939 0.05087 -0.1191 0.05573 -0.12627 C 0.06146 -0.13483 0.06667 -0.13807 0.07274 -0.14524 C 0.07552 -0.14847 0.07743 -0.15287 0.08038 -0.15564 C 0.08802 -0.16235 0.10104 -0.17715 0.10903 -0.18154 C 0.11285 -0.18363 0.11684 -0.18525 0.12066 -0.18686 C 0.12326 -0.18802 0.12847 -0.1901 0.12847 -0.1901 C 0.13923 -0.19982 0.15 -0.20236 0.16233 -0.20745 C 0.17309 -0.21739 0.18993 -0.21947 0.2026 -0.22132 C 0.21458 -0.22479 0.22673 -0.22549 0.23889 -0.22664 C 0.24392 -0.22641 0.29583 -0.22525 0.31163 -0.22317 C 0.32569 -0.22132 0.33941 -0.21485 0.35312 -0.21092 C 0.36111 -0.20398 0.37135 -0.19935 0.38021 -0.19542 C 0.38576 -0.18825 0.39392 -0.18293 0.40121 -0.17993 C 0.40382 -0.17646 0.40573 -0.1716 0.40903 -0.16952 C 0.41094 -0.16813 0.41614 -0.16513 0.41805 -0.16258 C 0.43003 -0.14593 0.41667 -0.16027 0.42847 -0.14871 C 0.43333 -0.1383 0.42812 -0.14778 0.43489 -0.14015 C 0.43906 -0.13575 0.44184 -0.12928 0.44531 -0.12442 C 0.44809 -0.11702 0.45017 -0.11286 0.45434 -0.10708 C 0.45625 -0.10014 0.46024 -0.09598 0.46354 -0.08996 C 0.46684 -0.07401 0.46215 -0.09389 0.47014 -0.07262 C 0.47187 -0.06799 0.47535 -0.05874 0.47535 -0.05874 C 0.47673 -0.04024 0.47951 -0.02105 0.48437 -0.00347 C 0.48611 0.0185 0.48663 0.04093 0.48958 0.06244 C 0.49028 0.08557 0.49219 0.10846 0.49219 0.13159 C 0.49219 0.17414 0.49496 0.15241 0.48819 0.1679 C 0.48455 0.17623 0.48507 0.18339 0.47917 0.18871 C 0.47691 0.19843 0.46892 0.20745 0.46354 0.21462 C 0.4592 0.23289 0.4401 0.25809 0.42986 0.27174 C 0.42101 0.2833 0.41302 0.29394 0.40382 0.30458 C 0.40104 0.30782 0.3993 0.3129 0.39601 0.31499 C 0.38854 0.32007 0.38177 0.32794 0.37396 0.33233 C 0.3691 0.33511 0.36337 0.33534 0.35816 0.33742 C 0.34566 0.34297 0.33594 0.34713 0.32205 0.34783 C 0.30347 0.34875 0.28472 0.34898 0.26614 0.34944 C 0.23333 0.35176 0.20035 0.3543 0.16753 0.35129 C 0.15972 0.34759 0.15243 0.34574 0.1441 0.34436 C 0.13455 0.34043 0.12396 0.33881 0.11423 0.3358 C 0.10937 0.33256 0.10451 0.33117 0.1 0.32701 C 0.09601 0.31915 0.0908 0.31406 0.08559 0.30805 C 0.08298 0.30504 0.08177 0.30042 0.07917 0.29764 C 0.06354 0.28053 0.08281 0.30574 0.07014 0.2907 C 0.06319 0.28261 0.05555 0.27336 0.05052 0.26295 C 0.04861 0.25509 0.04305 0.24191 0.03767 0.23705 C 0.03507 0.22988 0.03264 0.22525 0.02847 0.2197 C 0.02621 0.21068 0.02621 0.20143 0.02465 0.19218 C 0.02274 0.18131 0.01944 0.16998 0.01684 0.15934 C 0.0158 0.14963 0.01406 0.14084 0.01163 0.13159 C 0.01007 0.10754 0.00937 0.08256 0.00521 0.05897 C 0.00417 0.04325 0.00121 0.02613 0.00121 0.01041 " pathEditMode="relative" rAng="0" ptsTypes="fffffffffffffffffffffffffffffffffffffffffffffffffffffA">
                                      <p:cBhvr>
                                        <p:cTn id="42" dur="2000" fill="hold"/>
                                        <p:tgtEl>
                                          <p:spTgt spid="2744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27778E-6 -7.16929E-6 C -0.03074 0.03075 -0.07258 0.03168 -0.10921 0.03445 C -0.12032 0.03861 -0.13265 0.03838 -0.14411 0.03977 C -0.1606 0.03908 -0.17709 0.03885 -0.19358 0.03792 C -0.19966 0.03769 -0.20556 0.03723 -0.21164 0.0363 C -0.21737 0.03538 -0.22865 0.03283 -0.22865 0.03283 C -0.23681 0.02913 -0.24706 0.02821 -0.25452 0.02243 C -0.26407 0.01526 -0.27119 0.00323 -0.28178 -0.00186 C -0.28786 -0.00949 -0.29584 -0.01365 -0.3014 -0.02244 C -0.30678 -0.03077 -0.31129 -0.04025 -0.31685 -0.04857 C -0.31928 -0.05227 -0.32206 -0.05528 -0.32466 -0.05875 C -0.32692 -0.06176 -0.33247 -0.06569 -0.33247 -0.06569 C -0.3389 -0.07887 -0.34758 -0.0909 -0.35452 -0.10385 C -0.35921 -0.11263 -0.36199 -0.12258 -0.36633 -0.1316 C -0.36824 -0.13946 -0.37084 -0.14709 -0.37414 -0.15403 C -0.37848 -0.17855 -0.38786 -0.20052 -0.3922 -0.22503 C -0.39185 -0.25047 -0.39324 -0.29857 -0.38959 -0.33211 C -0.38838 -0.34321 -0.38508 -0.35315 -0.38178 -0.36333 C -0.38004 -0.36865 -0.37536 -0.37882 -0.37536 -0.37882 C -0.3724 -0.39201 -0.36511 -0.40218 -0.35973 -0.41351 C -0.35574 -0.42207 -0.35313 -0.43225 -0.34671 -0.4378 C -0.34411 -0.44913 -0.34792 -0.43641 -0.34029 -0.4482 C -0.33907 -0.45028 -0.33872 -0.45306 -0.33768 -0.45514 C -0.3349 -0.46023 -0.32952 -0.46393 -0.32605 -0.46717 C -0.32292 -0.46994 -0.32136 -0.4748 -0.31824 -0.47757 C -0.31042 -0.48451 -0.30365 -0.49284 -0.2948 -0.49654 C -0.27796 -0.51296 -0.26008 -0.51966 -0.24029 -0.52776 C -0.22865 -0.53262 -0.21702 -0.53978 -0.20522 -0.54325 C -0.19567 -0.54603 -0.18595 -0.54765 -0.17657 -0.55181 C -0.17536 -0.55227 -0.17397 -0.55297 -0.17275 -0.55366 C -0.17015 -0.55482 -0.16754 -0.55597 -0.16494 -0.55713 C -0.16372 -0.55759 -0.16112 -0.55875 -0.16112 -0.55875 C -0.15435 -0.56476 -0.14671 -0.56476 -0.13907 -0.56754 C -0.12605 -0.56684 -0.11303 -0.56661 -0.10001 -0.56569 C -0.09081 -0.56499 -0.08039 -0.55736 -0.07154 -0.55366 C -0.06633 -0.54927 -0.06199 -0.54765 -0.05591 -0.5451 C -0.04931 -0.54233 -0.04428 -0.53678 -0.03768 -0.5347 C -0.03334 -0.52845 -0.02935 -0.52452 -0.02345 -0.52082 C -0.01598 -0.50556 -0.02605 -0.52337 -0.01685 -0.51388 C -0.00817 -0.50486 -0.02015 -0.51111 -0.01042 -0.50695 C -0.0073 -0.5007 -0.00522 -0.49885 -5.27778E-6 -0.49654 C 0.00607 -0.48844 0.01267 -0.48104 0.01926 -0.47411 C 0.02187 -0.47156 0.02447 -0.46948 0.02708 -0.46717 C 0.02846 -0.46601 0.03107 -0.4637 0.03107 -0.4637 C 0.03402 -0.45745 0.03801 -0.4556 0.04149 -0.44982 C 0.04253 -0.4482 0.0427 -0.44589 0.04409 -0.44473 C 0.04513 -0.44358 0.04669 -0.44358 0.04791 -0.44288 C 0.04878 -0.44127 0.04947 -0.43918 0.05051 -0.4378 C 0.05294 -0.43502 0.05833 -0.43086 0.05833 -0.43086 C 0.06232 -0.42253 0.06909 -0.41213 0.07534 -0.40658 C 0.07985 -0.39732 0.08506 -0.38992 0.08958 -0.38067 C 0.09478 -0.37027 0.08958 -0.38044 0.09478 -0.37027 C 0.09565 -0.36865 0.09739 -0.36518 0.09739 -0.36518 C 0.10121 -0.34806 0.0953 -0.37212 0.10121 -0.35477 C 0.10555 -0.34205 0.10694 -0.32794 0.11041 -0.31499 C 0.11284 -0.29418 0.11041 -0.3143 0.11301 -0.2958 C 0.11388 -0.28955 0.11562 -0.27683 0.11562 -0.27683 C 0.11753 -0.23983 0.12725 -0.19473 0.11162 -0.16259 C 0.10885 -0.15126 0.11267 -0.16351 0.10642 -0.15403 C 0.10433 -0.15079 0.10121 -0.14362 0.10121 -0.14362 C 0.09999 -0.13669 0.09895 -0.13229 0.096 -0.12628 C 0.09287 -0.11356 0.09062 -0.11078 0.08437 -0.10038 C 0.07517 -0.08488 0.08367 -0.09436 0.07395 -0.08488 C 0.07308 -0.08303 0.07239 -0.08118 0.07135 -0.07956 C 0.06892 -0.07586 0.06544 -0.07332 0.06353 -0.06916 C 0.06267 -0.06754 0.06197 -0.06546 0.06093 -0.06407 C 0.0585 -0.06129 0.05312 -0.05713 0.05312 -0.05713 C 0.04895 -0.04904 0.04409 -0.04904 0.03888 -0.04325 C 0.03749 -0.04164 0.03645 -0.03955 0.03489 -0.03817 C 0.03246 -0.03562 0.02968 -0.03354 0.02708 -0.03123 C 0.02603 -0.03007 0.02343 -0.02776 0.02343 -0.02776 C 0.01996 -0.02082 0.01128 -0.01134 0.0052 -0.0088 C 0.00364 -0.00695 0.0026 -0.00486 0.00103 -0.00348 C -0.00209 -0.00047 -0.00504 -0.00348 -5.27778E-6 -7.16929E-6 Z " pathEditMode="relative" ptsTypes="ffffffffffffffffffffffffffffffffffffffffffffffffffffffffffffffffffffffffff">
                                      <p:cBhvr>
                                        <p:cTn id="4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10823E-6 C 0.00104 -0.00971 0.00121 -0.01619 0.00521 -0.02405 C 0.00989 -0.0444 0.01788 -0.06869 0.02847 -0.08464 C 0.03281 -0.09135 0.03871 -0.09528 0.04288 -0.10199 C 0.04739 -0.10939 0.05087 -0.1191 0.05573 -0.12627 C 0.06146 -0.13483 0.06667 -0.13807 0.07274 -0.14524 C 0.07552 -0.14847 0.07743 -0.15287 0.08038 -0.15564 C 0.08802 -0.16235 0.10104 -0.17715 0.10903 -0.18154 C 0.11285 -0.18363 0.11684 -0.18525 0.12066 -0.18686 C 0.12326 -0.18802 0.12847 -0.1901 0.12847 -0.1901 C 0.13923 -0.19982 0.15 -0.20236 0.16233 -0.20745 C 0.17309 -0.21739 0.18993 -0.21947 0.2026 -0.22132 C 0.21458 -0.22479 0.22673 -0.22549 0.23889 -0.22664 C 0.24392 -0.22641 0.29583 -0.22525 0.31163 -0.22317 C 0.32569 -0.22132 0.33941 -0.21485 0.35312 -0.21092 C 0.36111 -0.20398 0.37135 -0.19935 0.38021 -0.19542 C 0.38576 -0.18825 0.39392 -0.18293 0.40121 -0.17993 C 0.40382 -0.17646 0.40573 -0.1716 0.40903 -0.16952 C 0.41094 -0.16813 0.41614 -0.16513 0.41805 -0.16258 C 0.43003 -0.14593 0.41667 -0.16027 0.42847 -0.14871 C 0.43333 -0.1383 0.42812 -0.14778 0.43489 -0.14015 C 0.43906 -0.13575 0.44184 -0.12928 0.44531 -0.12442 C 0.44809 -0.11702 0.45017 -0.11286 0.45434 -0.10708 C 0.45625 -0.10014 0.46024 -0.09598 0.46354 -0.08996 C 0.46684 -0.07401 0.46215 -0.09389 0.47014 -0.07262 C 0.47187 -0.06799 0.47535 -0.05874 0.47535 -0.05874 C 0.47673 -0.04024 0.47951 -0.02105 0.48437 -0.00347 C 0.48611 0.0185 0.48663 0.04093 0.48958 0.06244 C 0.49028 0.08557 0.49219 0.10846 0.49219 0.13159 C 0.49219 0.17414 0.49496 0.15241 0.48819 0.1679 C 0.48455 0.17623 0.48507 0.18339 0.47917 0.18871 C 0.47691 0.19843 0.46892 0.20745 0.46354 0.21462 C 0.4592 0.23289 0.4401 0.25809 0.42986 0.27174 C 0.42101 0.2833 0.41302 0.29394 0.40382 0.30458 C 0.40104 0.30782 0.3993 0.3129 0.39601 0.31499 C 0.38854 0.32007 0.38177 0.32794 0.37396 0.33233 C 0.3691 0.33511 0.36337 0.33534 0.35816 0.33742 C 0.34566 0.34297 0.33594 0.34713 0.32205 0.34783 C 0.30347 0.34875 0.28472 0.34898 0.26614 0.34944 C 0.23333 0.35176 0.20035 0.3543 0.16753 0.35129 C 0.15972 0.34759 0.15243 0.34574 0.1441 0.34436 C 0.13455 0.34043 0.12396 0.33881 0.11423 0.3358 C 0.10937 0.33256 0.10451 0.33117 0.1 0.32701 C 0.09601 0.31915 0.0908 0.31406 0.08559 0.30805 C 0.08298 0.30504 0.08177 0.30042 0.07917 0.29764 C 0.06354 0.28053 0.08281 0.30574 0.07014 0.2907 C 0.06319 0.28261 0.05555 0.27336 0.05052 0.26295 C 0.04861 0.25509 0.04305 0.24191 0.03767 0.23705 C 0.03507 0.22988 0.03264 0.22525 0.02847 0.2197 C 0.02621 0.21068 0.02621 0.20143 0.02465 0.19218 C 0.02274 0.18131 0.01944 0.16998 0.01684 0.15934 C 0.0158 0.14963 0.01406 0.14084 0.01163 0.13159 C 0.01007 0.10754 0.00937 0.08256 0.00521 0.05897 C 0.00417 0.04325 0.00121 0.02613 0.00121 0.01041 " pathEditMode="relative" rAng="0" ptsTypes="fffffffffffffffffffffffffffffffffffffffffffffffffffffA">
                                      <p:cBhvr>
                                        <p:cTn id="46" dur="2000" fill="hold"/>
                                        <p:tgtEl>
                                          <p:spTgt spid="2744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7.15079E-6 C 0.00868 0.00047 0.01719 0.0007 0.02587 0.00163 C 0.03004 0.00209 0.03021 0.00463 0.03368 0.00695 C 0.03872 0.01018 0.04532 0.01088 0.0507 0.01203 C 0.05747 0.01527 0.05347 0.01296 0.06233 0.02082 C 0.06459 0.02267 0.07222 0.02498 0.07535 0.02591 C 0.08472 0.03423 0.08004 0.03192 0.08837 0.03447 C 0.09775 0.04094 0.10538 0.04765 0.11563 0.05181 C 0.12084 0.05644 0.1257 0.06337 0.13108 0.06754 C 0.13663 0.0717 0.14288 0.07494 0.14809 0.07956 C 0.16233 0.09228 0.15347 0.08789 0.16233 0.09159 C 0.16979 0.09922 0.17813 0.105 0.18577 0.1124 C 0.1915 0.1242 0.20018 0.13553 0.21042 0.14016 C 0.2191 0.15727 0.22657 0.17623 0.23629 0.19196 C 0.2382 0.19982 0.24028 0.20861 0.24288 0.21624 C 0.25139 0.24145 0.24375 0.21324 0.24809 0.23012 C 0.24896 0.24076 0.24948 0.25093 0.25191 0.26111 C 0.25122 0.28678 0.25261 0.30944 0.2441 0.33211 C 0.24271 0.34806 0.23889 0.3631 0.23629 0.37882 C 0.23368 0.39432 0.23108 0.41028 0.22726 0.42554 C 0.22657 0.42831 0.22448 0.42993 0.22344 0.43248 C 0.21927 0.44219 0.21597 0.44913 0.21163 0.45838 C 0.2033 0.47596 0.1941 0.49561 0.18316 0.51041 C 0.1757 0.52036 0.17136 0.53562 0.16493 0.54672 C 0.16007 0.55505 0.15834 0.56245 0.1507 0.56569 C 0.14427 0.57147 0.1408 0.5754 0.13368 0.57771 C 0.1283 0.58257 0.12188 0.58419 0.11563 0.5865 C 0.10209 0.59159 0.08941 0.59783 0.07535 0.60038 C 0.05486 0.6087 0.0375 0.60639 0.01424 0.60732 C -0.00139 0.61217 0.01007 0.60917 -0.02343 0.60732 C -0.04166 0.60616 -0.07795 0.60385 -0.07795 0.60385 C -0.08628 0.60084 -0.08073 0.60292 -0.09097 0.59853 C -0.09218 0.59806 -0.09479 0.59691 -0.09479 0.59691 C -0.1026 0.58997 -0.11163 0.58581 -0.12083 0.58303 C -0.12534 0.58003 -0.13021 0.57471 -0.13507 0.57262 C -0.13767 0.5717 -0.14028 0.57147 -0.14288 0.57077 C -0.14427 0.57031 -0.14548 0.56962 -0.1467 0.56916 C -0.15347 0.56337 -0.16076 0.55967 -0.16753 0.55366 C -0.17448 0.54742 -0.17656 0.53863 -0.18316 0.53285 C -0.18871 0.5229 -0.19826 0.50533 -0.20521 0.49816 C -0.20694 0.49353 -0.20868 0.48891 -0.21041 0.48428 C -0.21284 0.47804 -0.21892 0.47295 -0.22205 0.46717 C -0.22587 0.45977 -0.2283 0.45075 -0.23125 0.44288 C -0.23281 0.4341 -0.23559 0.42577 -0.23767 0.41698 C -0.24097 0.38044 -0.2408 0.34783 -0.24149 0.30967 C -0.23993 0.28585 -0.23854 0.26226 -0.23646 0.23867 C -0.23489 0.22156 -0.23455 0.20329 -0.22725 0.18849 C -0.22534 0.18016 -0.21805 0.16929 -0.21302 0.16259 C -0.20989 0.15149 -0.2125 0.15889 -0.20139 0.14362 C -0.19791 0.13877 -0.19722 0.13299 -0.19357 0.1279 C -0.19166 0.12096 -0.18906 0.11818 -0.18576 0.1124 C -0.17951 0.10176 -0.175 0.09552 -0.16753 0.0865 C -0.16371 0.08188 -0.16111 0.0754 -0.15712 0.07101 C -0.15243 0.06592 -0.146 0.06152 -0.14028 0.05875 C -0.13455 0.05112 -0.12864 0.0458 -0.12083 0.04325 C -0.11024 0.03632 -0.09826 0.02984 -0.08698 0.02591 C -0.07916 0.01874 -0.06909 0.01573 -0.05972 0.01388 C -0.05191 0.00695 -0.04149 0.00533 -0.03246 0.00163 C -0.02864 7.15079E-6 -0.02465 -0.00184 -0.02083 -0.00346 C -0.01944 -0.00416 -0.01684 -0.00531 -0.01684 -0.00531 C -0.01111 -0.00254 -0.00607 7.15079E-6 -3.05556E-6 7.15079E-6 Z " pathEditMode="relative" rAng="0" ptsTypes="fffffffffffffffffffffffffffffffffffffffffffffffffffffffffffff">
                                      <p:cBhvr>
                                        <p:cTn id="48" dur="2000" fill="hold"/>
                                        <p:tgtEl>
                                          <p:spTgt spid="2744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22849E-6 C 0.00868 0.00046 0.01719 0.00069 0.02587 0.00162 C 0.03004 0.00208 0.03021 0.00462 0.03368 0.00694 C 0.03872 0.01017 0.04532 0.01087 0.0507 0.01202 C 0.05747 0.01526 0.05347 0.01295 0.06233 0.02081 C 0.06459 0.02266 0.07222 0.02497 0.07535 0.0259 C 0.08472 0.03422 0.08004 0.03191 0.08837 0.03446 C 0.09775 0.04093 0.10538 0.04764 0.11563 0.0518 C 0.12084 0.05643 0.1257 0.06336 0.13108 0.06753 C 0.13663 0.07169 0.14288 0.07493 0.14809 0.07955 C 0.16233 0.09227 0.15347 0.08788 0.16233 0.09158 C 0.16979 0.09921 0.17813 0.10499 0.18577 0.11239 C 0.1915 0.12419 0.20018 0.13552 0.21042 0.14015 C 0.2191 0.15726 0.22657 0.17622 0.23629 0.19195 C 0.2382 0.19981 0.24028 0.2086 0.24288 0.21623 C 0.25139 0.24144 0.24375 0.21323 0.24809 0.23011 C 0.24896 0.24075 0.24948 0.25092 0.25191 0.2611 C 0.25122 0.28677 0.25261 0.30943 0.2441 0.3321 C 0.24271 0.34805 0.23889 0.36309 0.23629 0.37881 C 0.23368 0.39431 0.23108 0.41027 0.22726 0.42553 C 0.22657 0.4283 0.22448 0.42992 0.22344 0.43247 C 0.21927 0.44218 0.21597 0.44912 0.21163 0.45837 C 0.2033 0.47595 0.1941 0.4956 0.18316 0.5104 C 0.1757 0.52035 0.17136 0.53561 0.16493 0.54671 C 0.16007 0.55504 0.15834 0.56244 0.1507 0.56568 C 0.14427 0.57146 0.1408 0.57539 0.13368 0.5777 C 0.1283 0.58256 0.12188 0.58418 0.11563 0.58649 C 0.10209 0.59158 0.08941 0.59782 0.07535 0.60037 C 0.05486 0.60869 0.0375 0.60638 0.01424 0.60731 C -0.00139 0.61216 0.01007 0.60916 -0.02343 0.60731 C -0.04166 0.60615 -0.07795 0.60384 -0.07795 0.60384 C -0.08628 0.60083 -0.08073 0.60291 -0.09097 0.59852 C -0.09218 0.59805 -0.09479 0.5969 -0.09479 0.5969 C -0.1026 0.58996 -0.11163 0.5858 -0.12083 0.58302 C -0.12534 0.58002 -0.13021 0.5747 -0.13507 0.57261 C -0.13767 0.57169 -0.14028 0.57146 -0.14288 0.57076 C -0.14427 0.5703 -0.14548 0.56961 -0.1467 0.56915 C -0.15347 0.56336 -0.16076 0.55966 -0.16753 0.55365 C -0.17448 0.54741 -0.17656 0.53862 -0.18316 0.53284 C -0.18871 0.52289 -0.19826 0.50532 -0.20521 0.49815 C -0.20694 0.49352 -0.20868 0.4889 -0.21041 0.48427 C -0.21284 0.47803 -0.21892 0.47294 -0.22205 0.46716 C -0.22587 0.45976 -0.2283 0.45074 -0.23125 0.44287 C -0.23281 0.43409 -0.23559 0.42576 -0.23767 0.41697 C -0.24097 0.38043 -0.2408 0.34782 -0.24149 0.30966 C -0.23993 0.28584 -0.23854 0.26225 -0.23646 0.23866 C -0.23489 0.22155 -0.23455 0.20328 -0.22725 0.18848 C -0.22534 0.18015 -0.21805 0.16928 -0.21302 0.16258 C -0.20989 0.15148 -0.2125 0.15888 -0.20139 0.14361 C -0.19791 0.13876 -0.19722 0.13298 -0.19357 0.12789 C -0.19166 0.12095 -0.18906 0.11817 -0.18576 0.11239 C -0.17951 0.10175 -0.175 0.09551 -0.16753 0.08649 C -0.16371 0.08187 -0.16111 0.07539 -0.15712 0.071 C -0.15243 0.06591 -0.146 0.06151 -0.14028 0.05874 C -0.13455 0.05111 -0.12864 0.04579 -0.12083 0.04324 C -0.11024 0.03631 -0.09826 0.02983 -0.08698 0.0259 C -0.07916 0.01873 -0.06909 0.01572 -0.05972 0.01387 C -0.05191 0.00694 -0.04149 0.00532 -0.03246 0.00162 C -0.02864 3.22849E-6 -0.02465 -0.00185 -0.02083 -0.00347 C -0.01944 -0.00417 -0.01684 -0.00532 -0.01684 -0.00532 C -0.01111 -0.00255 -0.00607 3.22849E-6 -2.5E-6 3.22849E-6 Z " pathEditMode="relative" ptsTypes="fffffffffffffffffffffffffffffffffffffffffffffffffffffffffffff">
                                      <p:cBhvr>
                                        <p:cTn id="50" dur="2000" fill="hold"/>
                                        <p:tgtEl>
                                          <p:spTgt spid="2744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6.89177E-6 C 0.00156 0.00972 0.00191 0.0199 0.00399 0.02938 C 0.00625 0.04002 0.00885 0.04973 0.01042 0.0606 C 0.0092 0.09275 0.0059 0.11541 3.05556E-6 0.14524 C -0.00035 0.14802 -0.00104 0.16028 -0.0026 0.16421 C -0.00399 0.16791 -0.00781 0.17461 -0.00781 0.17461 C -0.00955 0.18248 -0.0125 0.18965 -0.01684 0.19543 C -0.01962 0.2063 -0.02014 0.20815 -0.02726 0.21439 C -0.03472 0.22943 -0.04444 0.24931 -0.05451 0.26111 C -0.06927 0.27822 -0.08698 0.29048 -0.1026 0.30621 C -0.10399 0.30736 -0.10434 0.30991 -0.10521 0.31129 C -0.11649 0.32609 -0.12708 0.34275 -0.14028 0.35454 C -0.15087 0.36402 -0.17378 0.36402 -0.18559 0.3668 C -0.38715 0.36171 -0.27326 0.37744 -0.32986 0.35986 C -0.34167 0.34922 -0.32326 0.36495 -0.34028 0.35454 C -0.35069 0.34807 -0.35069 0.34228 -0.36354 0.33905 C -0.3717 0.33488 -0.38003 0.32864 -0.38819 0.32517 C -0.39201 0.32355 -0.4 0.3217 -0.4 0.3217 C -0.41163 0.31407 -0.40677 0.31638 -0.41424 0.31314 C -0.41997 0.30829 -0.42431 0.30089 -0.42986 0.2958 C -0.43229 0.29372 -0.43524 0.29279 -0.43767 0.29071 C -0.44115 0.28354 -0.44531 0.27614 -0.45069 0.27152 C -0.4533 0.26412 -0.45694 0.2581 -0.45972 0.2507 C -0.46198 0.23498 -0.46285 0.22064 -0.46753 0.20584 C -0.46875 0.2019 -0.46875 0.19751 -0.47014 0.19381 C -0.47153 0.19011 -0.47535 0.1834 -0.47535 0.1834 C -0.4776 0.17346 -0.48212 0.1649 -0.48559 0.15565 C -0.48872 0.14733 -0.48906 0.13807 -0.49219 0.12975 C -0.49288 0.12073 -0.49583 0.10893 -0.4934 0.10038 C -0.49097 0.05898 -0.49462 0.01828 -0.48698 -0.02242 C -0.4849 -0.03329 -0.48403 -0.0444 -0.47917 -0.05365 C -0.47743 -0.06082 -0.47448 -0.06822 -0.47135 -0.07446 C -0.46944 -0.08232 -0.46563 -0.08834 -0.46233 -0.09527 C -0.45139 -0.11771 -0.4408 -0.13112 -0.42465 -0.14708 C -0.41892 -0.15263 -0.41458 -0.15957 -0.40781 -0.16257 C -0.40122 -0.17136 -0.38594 -0.18061 -0.37656 -0.18339 C -0.3724 -0.18732 -0.3684 -0.18847 -0.36354 -0.19032 C -0.35399 -0.19888 -0.33455 -0.19842 -0.32205 -0.20235 C -0.31389 -0.2079 -0.30608 -0.20883 -0.2974 -0.21276 C -0.28281 -0.21923 -0.27014 -0.22316 -0.25451 -0.22502 C -0.23889 -0.22363 -0.22535 -0.22224 -0.21042 -0.21808 C -0.20434 -0.21646 -0.19219 -0.21276 -0.19219 -0.21276 C -0.18559 -0.20698 -0.17778 -0.20605 -0.17014 -0.2042 C -0.15885 -0.19842 -0.14792 -0.19079 -0.13889 -0.17992 C -0.13281 -0.17252 -0.12865 -0.1628 -0.12066 -0.1591 C -0.1184 -0.15587 -0.11545 -0.15378 -0.11319 -0.15055 C -0.11198 -0.14916 -0.11163 -0.14685 -0.11042 -0.14546 C -0.10399 -0.13783 -0.09531 -0.1332 -0.08819 -0.12626 C -0.08681 -0.12488 -0.08576 -0.12279 -0.08455 -0.12118 C -0.08316 -0.11979 -0.08177 -0.11886 -0.08073 -0.11771 C -0.0776 -0.11169 -0.07465 -0.10799 -0.07031 -0.10383 C -0.06684 -0.09712 -0.06302 -0.09389 -0.05833 -0.08834 C -0.05313 -0.08209 -0.04878 -0.07284 -0.04288 -0.06752 C -0.04201 -0.0659 -0.04167 -0.06382 -0.04028 -0.06243 C -0.03785 -0.05966 -0.03247 -0.0555 -0.03247 -0.0555 C -0.02934 -0.04347 -0.03368 -0.05642 -0.02726 -0.04671 C -0.02517 -0.04347 -0.02378 -0.03977 -0.02205 -0.0363 C -0.02031 -0.0326 -0.02101 -0.02959 -0.01944 -0.02589 C -0.01788 -0.02219 -0.01597 -0.01919 -0.01424 -0.01572 C -0.0125 -0.01225 -0.01076 -0.00878 -0.00903 -0.00531 C -0.00816 -0.00346 -0.00642 6.89177E-6 -0.00642 6.89177E-6 C -0.00451 0.00787 -0.00625 0.00625 3.05556E-6 6.89177E-6 Z " pathEditMode="relative" rAng="0" ptsTypes="ffffffffffffffffffffffffffffffffffffffffffffffffffffffffffffff">
                                      <p:cBhvr>
                                        <p:cTn id="52" dur="2000" fill="hold"/>
                                        <p:tgtEl>
                                          <p:spTgt spid="2744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96947E-6 C 0.00156 0.00971 0.00191 0.01989 0.00399 0.02937 C 0.00625 0.04001 0.00885 0.04972 0.01042 0.06059 C 0.0092 0.09274 0.0059 0.1154 3.61111E-6 0.14523 C -0.00035 0.14801 -0.00104 0.16027 -0.0026 0.1642 C -0.00399 0.1679 -0.00781 0.1746 -0.00781 0.1746 C -0.00955 0.18247 -0.0125 0.18964 -0.01684 0.19542 C -0.01962 0.20629 -0.02014 0.20814 -0.02726 0.21438 C -0.03472 0.22942 -0.04444 0.2493 -0.05451 0.2611 C -0.06927 0.27821 -0.08698 0.29047 -0.1026 0.3062 C -0.10399 0.30735 -0.10434 0.3099 -0.10521 0.31128 C -0.11649 0.32608 -0.12708 0.34274 -0.14028 0.35453 C -0.15087 0.36401 -0.17378 0.36401 -0.18559 0.36679 C -0.38715 0.3617 -0.27326 0.37743 -0.32986 0.35985 C -0.34167 0.34921 -0.32326 0.36494 -0.34028 0.35453 C -0.35069 0.34806 -0.35069 0.34227 -0.36354 0.33904 C -0.3717 0.33487 -0.38003 0.32863 -0.38819 0.32516 C -0.39201 0.32354 -0.4 0.32169 -0.4 0.32169 C -0.41163 0.31406 -0.40677 0.31637 -0.41424 0.31313 C -0.41997 0.30828 -0.42431 0.30088 -0.42986 0.29579 C -0.43229 0.29371 -0.43524 0.29278 -0.43767 0.2907 C -0.44115 0.28353 -0.44531 0.27613 -0.45069 0.27151 C -0.4533 0.26411 -0.45694 0.25809 -0.45972 0.25069 C -0.46198 0.23497 -0.46285 0.22063 -0.46753 0.20583 C -0.46875 0.20189 -0.46875 0.1975 -0.47014 0.1938 C -0.47153 0.1901 -0.47535 0.18339 -0.47535 0.18339 C -0.4776 0.17345 -0.48212 0.16489 -0.48559 0.15564 C -0.48872 0.14732 -0.48906 0.13806 -0.49219 0.12974 C -0.49288 0.12072 -0.49583 0.10892 -0.4934 0.10037 C -0.49097 0.05897 -0.49462 0.01827 -0.48698 -0.02243 C -0.4849 -0.0333 -0.48403 -0.04441 -0.47917 -0.05366 C -0.47743 -0.06083 -0.47448 -0.06823 -0.47135 -0.07447 C -0.46944 -0.08233 -0.46563 -0.08835 -0.46233 -0.09528 C -0.45139 -0.11772 -0.4408 -0.13113 -0.42465 -0.14709 C -0.41892 -0.15264 -0.41458 -0.15958 -0.40781 -0.16258 C -0.40122 -0.17137 -0.38594 -0.18062 -0.37656 -0.1834 C -0.3724 -0.18733 -0.3684 -0.18848 -0.36354 -0.19033 C -0.35399 -0.19889 -0.33455 -0.19843 -0.32205 -0.20236 C -0.31389 -0.20791 -0.30608 -0.20884 -0.2974 -0.21277 C -0.28281 -0.21924 -0.27014 -0.22317 -0.25451 -0.22503 C -0.23889 -0.22364 -0.22535 -0.22225 -0.21042 -0.21809 C -0.20434 -0.21647 -0.19219 -0.21277 -0.19219 -0.21277 C -0.18559 -0.20699 -0.17778 -0.20606 -0.17014 -0.20421 C -0.15885 -0.19843 -0.14792 -0.1908 -0.13889 -0.17993 C -0.13281 -0.17253 -0.12865 -0.16281 -0.12066 -0.15911 C -0.1184 -0.15588 -0.11545 -0.15379 -0.11319 -0.15056 C -0.11198 -0.14917 -0.11163 -0.14686 -0.11042 -0.14547 C -0.10399 -0.13784 -0.09531 -0.13321 -0.08819 -0.12627 C -0.08681 -0.12489 -0.08576 -0.1228 -0.08455 -0.12119 C -0.08316 -0.1198 -0.08177 -0.11887 -0.08073 -0.11772 C -0.0776 -0.1117 -0.07465 -0.108 -0.07031 -0.10384 C -0.06684 -0.09713 -0.06302 -0.0939 -0.05833 -0.08835 C -0.05313 -0.0821 -0.04878 -0.07285 -0.04288 -0.06753 C -0.04201 -0.06591 -0.04167 -0.06383 -0.04028 -0.06244 C -0.03785 -0.05967 -0.03247 -0.05551 -0.03247 -0.05551 C -0.02934 -0.04348 -0.03368 -0.05643 -0.02726 -0.04672 C -0.02517 -0.04348 -0.02378 -0.03978 -0.02205 -0.03631 C -0.02031 -0.03261 -0.02101 -0.0296 -0.01944 -0.0259 C -0.01788 -0.0222 -0.01597 -0.0192 -0.01424 -0.01573 C -0.0125 -0.01226 -0.01076 -0.00879 -0.00903 -0.00532 C -0.00816 -0.00347 -0.00642 2.96947E-6 -0.00642 2.96947E-6 C -0.00451 0.00786 -0.00625 0.00624 3.61111E-6 2.96947E-6 Z " pathEditMode="relative" rAng="0" ptsTypes="ffffffffffffffffffffffffffffffffffffffffffffffffffffffffffffff">
                                      <p:cBhvr>
                                        <p:cTn id="54" dur="2000" fill="hold"/>
                                        <p:tgtEl>
                                          <p:spTgt spid="2744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" dur="1000" fill="hold"/>
                                        <p:tgtEl>
                                          <p:spTgt spid="2744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" dur="1000" fill="hold"/>
                                        <p:tgtEl>
                                          <p:spTgt spid="2744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74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55319E-6 C 0.00156 0.00971 0.00191 0.01989 0.00399 0.02937 C 0.00625 0.04001 0.00885 0.04972 0.01042 0.06059 C 0.0092 0.09274 0.0059 0.1154 -4.16667E-6 0.14523 C -0.00035 0.14801 -0.00104 0.16027 -0.0026 0.1642 C -0.00399 0.1679 -0.00781 0.1746 -0.00781 0.1746 C -0.00955 0.18247 -0.0125 0.18964 -0.01684 0.19542 C -0.01962 0.20629 -0.02014 0.20814 -0.02726 0.21438 C -0.03472 0.22942 -0.04444 0.2493 -0.05451 0.2611 C -0.06927 0.27821 -0.08698 0.29047 -0.1026 0.3062 C -0.10399 0.30735 -0.10434 0.3099 -0.10521 0.31128 C -0.11649 0.32608 -0.12708 0.34274 -0.14028 0.35453 C -0.15087 0.36401 -0.17378 0.36401 -0.18559 0.36679 C -0.38715 0.3617 -0.27326 0.37743 -0.32986 0.35985 C -0.34167 0.34921 -0.32326 0.36494 -0.34028 0.35453 C -0.35069 0.34806 -0.35069 0.34227 -0.36354 0.33904 C -0.3717 0.33487 -0.38003 0.32863 -0.38819 0.32516 C -0.39201 0.32354 -0.4 0.32169 -0.4 0.32169 C -0.41163 0.31406 -0.40677 0.31637 -0.41424 0.31313 C -0.41997 0.30828 -0.42431 0.30088 -0.42986 0.29579 C -0.43229 0.29371 -0.43524 0.29278 -0.43767 0.2907 C -0.44115 0.28353 -0.44531 0.27613 -0.45069 0.27151 C -0.4533 0.26411 -0.45694 0.25809 -0.45972 0.25069 C -0.46198 0.23497 -0.46285 0.22063 -0.46753 0.20583 C -0.46875 0.20189 -0.46875 0.1975 -0.47014 0.1938 C -0.47153 0.1901 -0.47535 0.18339 -0.47535 0.18339 C -0.4776 0.17345 -0.48212 0.16489 -0.48559 0.15564 C -0.48872 0.14732 -0.48906 0.13806 -0.49219 0.12974 C -0.49288 0.12072 -0.49583 0.10892 -0.4934 0.10037 C -0.49097 0.05897 -0.49462 0.01827 -0.48698 -0.02243 C -0.4849 -0.0333 -0.48403 -0.04441 -0.47917 -0.05366 C -0.47743 -0.06083 -0.47448 -0.06823 -0.47135 -0.07447 C -0.46944 -0.08233 -0.46563 -0.08835 -0.46233 -0.09528 C -0.45139 -0.11772 -0.4408 -0.13113 -0.42465 -0.14709 C -0.41892 -0.15264 -0.41458 -0.15958 -0.40781 -0.16258 C -0.40122 -0.17137 -0.38594 -0.18062 -0.37656 -0.1834 C -0.3724 -0.18733 -0.3684 -0.18848 -0.36354 -0.19033 C -0.35399 -0.19889 -0.33455 -0.19843 -0.32205 -0.20236 C -0.31389 -0.20791 -0.30608 -0.20884 -0.2974 -0.21277 C -0.28281 -0.21924 -0.27014 -0.22317 -0.25451 -0.22503 C -0.23889 -0.22364 -0.22535 -0.22225 -0.21042 -0.21809 C -0.20434 -0.21647 -0.19219 -0.21277 -0.19219 -0.21277 C -0.18559 -0.20699 -0.17778 -0.20606 -0.17014 -0.20421 C -0.15885 -0.19843 -0.14792 -0.1908 -0.13889 -0.17993 C -0.13281 -0.17253 -0.12865 -0.16281 -0.12066 -0.15911 C -0.1184 -0.15588 -0.11545 -0.15379 -0.11319 -0.15056 C -0.11198 -0.14917 -0.11163 -0.14686 -0.11042 -0.14547 C -0.10399 -0.13784 -0.09531 -0.13321 -0.08819 -0.12627 C -0.08681 -0.12489 -0.08576 -0.1228 -0.08455 -0.12119 C -0.08316 -0.1198 -0.08177 -0.11887 -0.08073 -0.11772 C -0.0776 -0.1117 -0.07465 -0.108 -0.07031 -0.10384 C -0.06684 -0.09713 -0.06302 -0.0939 -0.05833 -0.08835 C -0.05313 -0.0821 -0.04878 -0.07285 -0.04288 -0.06753 C -0.04201 -0.06591 -0.04167 -0.06383 -0.04028 -0.06244 C -0.03785 -0.05967 -0.03247 -0.05551 -0.03247 -0.05551 C -0.02934 -0.04348 -0.03368 -0.05643 -0.02726 -0.04672 C -0.02517 -0.04348 -0.02378 -0.03978 -0.02205 -0.03631 C -0.02031 -0.03261 -0.02101 -0.0296 -0.01944 -0.0259 C -0.01788 -0.0222 -0.01597 -0.0192 -0.01424 -0.01573 C -0.0125 -0.01226 -0.01076 -0.00879 -0.00903 -0.00532 C -0.00816 -0.00347 -0.00642 -2.55319E-6 -0.00642 -2.55319E-6 C -0.00451 0.00786 -0.00625 0.00624 -4.16667E-6 -2.55319E-6 Z " pathEditMode="relative" rAng="0" ptsTypes="ffffffffffffffffffffffffffffffffffffffffffffffffffffffffffffff">
                                      <p:cBhvr>
                                        <p:cTn id="65" dur="2000" fill="hold"/>
                                        <p:tgtEl>
                                          <p:spTgt spid="2744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1000" fill="hold"/>
                                        <p:tgtEl>
                                          <p:spTgt spid="2744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74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2" dur="1000" fill="hold"/>
                                        <p:tgtEl>
                                          <p:spTgt spid="2744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74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77778E-6 -1.56337E-6 C -0.00659 0.00324 -0.0118 -0.00069 -0.01822 -0.00347 C -0.01944 -0.00393 -0.02204 -0.00509 -0.02204 -0.00509 C -0.03159 -0.01781 -0.04149 -0.03007 -0.0493 -0.04487 C -0.05433 -0.05435 -0.05729 -0.06522 -0.06232 -0.07447 C -0.0644 -0.08326 -0.06944 -0.08904 -0.07274 -0.0969 C -0.07899 -0.11147 -0.08645 -0.12442 -0.09357 -0.1383 C -0.09635 -0.15426 -0.09409 -0.14824 -0.0986 -0.15749 C -0.10017 -0.16513 -0.10242 -0.1723 -0.10381 -0.17993 C -0.10555 -0.20421 -0.10781 -0.22826 -0.10902 -0.25255 C -0.10867 -0.27267 -0.1085 -0.29302 -0.10781 -0.31314 C -0.10763 -0.31568 -0.10399 -0.33002 -0.10381 -0.33048 C -0.10034 -0.34413 -0.09878 -0.35985 -0.096 -0.37373 C -0.0934 -0.38714 -0.09235 -0.39801 -0.08437 -0.40819 C -0.07742 -0.42669 -0.06267 -0.43895 -0.0519 -0.45329 C -0.04496 -0.46254 -0.03836 -0.47225 -0.03107 -0.48081 C -0.02673 -0.48589 -0.02395 -0.49329 -0.01944 -0.49815 C -0.01423 -0.50393 -0.00607 -0.50347 7.77778E-6 -0.50694 C 0.00973 -0.51272 0.01841 -0.51989 0.02865 -0.52428 C 0.03403 -0.5266 0.03855 -0.52775 0.0441 -0.52937 C 0.05331 -0.53215 0.06199 -0.53816 0.07136 -0.53978 C 0.07969 -0.54117 0.09619 -0.54325 0.09619 -0.54325 C 0.10521 -0.54718 0.11528 -0.5488 0.12466 -0.55019 C 0.12935 -0.55204 0.1389 -0.55527 0.1389 -0.55527 C 0.16546 -0.55435 0.18785 -0.55481 0.21303 -0.55019 C 0.22466 -0.5444 0.23577 -0.53747 0.2481 -0.53446 C 0.25435 -0.5303 0.26303 -0.52613 0.26893 -0.52082 C 0.27501 -0.51526 0.28039 -0.50786 0.28699 -0.50347 C 0.30608 -0.49052 0.32431 -0.47641 0.3415 -0.45837 C 0.34844 -0.45097 0.35331 -0.43941 0.35973 -0.43085 C 0.36285 -0.41906 0.37032 -0.41004 0.37535 -0.39963 C 0.38021 -0.38946 0.38195 -0.37859 0.38699 -0.36841 C 0.39028 -0.3617 0.39011 -0.35292 0.39358 -0.34598 C 0.39688 -0.33187 0.39775 -0.31499 0.404 -0.30273 C 0.40626 -0.28932 0.40851 -0.2759 0.41164 -0.26295 C 0.41025 -0.23774 0.40869 -0.21115 0.40001 -0.18848 C 0.39688 -0.18039 0.39081 -0.1753 0.38699 -0.1679 C 0.38542 -0.16143 0.38247 -0.15703 0.38056 -0.15056 C 0.37744 -0.13992 0.37674 -0.12835 0.37396 -0.11772 C 0.3724 -0.11147 0.36337 -0.09991 0.35973 -0.09505 C 0.35678 -0.08303 0.35226 -0.07123 0.3441 -0.06406 C 0.33542 -0.04117 0.32275 -0.02521 0.30643 -0.01203 C 0.30383 -0.00995 0.30087 -0.00786 0.29879 -0.00509 C 0.2974 -0.00347 0.29619 -0.00139 0.2948 -1.56337E-6 C 0.28421 0.00948 0.27188 0.01549 0.25973 0.02081 C 0.2514 0.02451 0.22431 0.02521 0.21563 0.0259 C 0.18317 0.02428 0.1507 0.02243 0.11824 0.02081 C 0.10556 0.0185 0.09341 0.01526 0.08056 0.01387 C 0.05817 0.01503 0.03716 0.01966 0.01563 0.01202 C 0.01042 0.0074 0.00539 0.00486 7.77778E-6 -1.56337E-6 Z " pathEditMode="relative" ptsTypes="ffffffffffffffffffffffffffffffffffffffffffffffffff">
                                      <p:cBhvr>
                                        <p:cTn id="77" dur="2000" fill="hold"/>
                                        <p:tgtEl>
                                          <p:spTgt spid="2744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052 0.00208 -0.00035 0.00485 -0.00174 0.00624 C -0.00434 0.00878 -0.01112 0.01063 -0.01112 0.01063 C -0.01216 0.01202 -0.01302 0.01387 -0.01441 0.0148 C -0.01737 0.01664 -0.02396 0.01896 -0.02396 0.01896 C -0.03021 0.02774 -0.04757 0.0326 -0.0573 0.03584 C -0.06355 0.04462 -0.08247 0.04393 -0.09219 0.04647 C -0.10539 0.04578 -0.11858 0.04555 -0.13177 0.04439 C -0.15018 0.04277 -0.16789 0.03422 -0.18577 0.02959 C -0.19532 0.02705 -0.20487 0.02589 -0.21441 0.02335 C -0.22466 0.01618 -0.23473 0.01526 -0.24618 0.01271 C -0.26771 0.00323 -0.24636 0.0148 -0.26042 0.00208 C -0.26511 -0.00208 -0.27153 -0.00393 -0.27622 -0.00856 C -0.29046 -0.0222 -0.30521 -0.03653 -0.31754 -0.05295 C -0.32309 -0.06035 -0.31841 -0.05896 -0.32396 -0.06775 C -0.32518 -0.0696 -0.32726 -0.07029 -0.32865 -0.07191 C -0.33438 -0.07862 -0.34063 -0.08601 -0.34618 -0.09295 C -0.35105 -0.1133 -0.34306 -0.08347 -0.35243 -0.10567 C -0.35434 -0.11006 -0.35469 -0.11538 -0.35556 -0.12046 C -0.35625 -0.12463 -0.35677 -0.12902 -0.3573 -0.13318 C -0.35782 -0.13804 -0.35799 -0.14312 -0.35886 -0.14798 C -0.36042 -0.15677 -0.36302 -0.16486 -0.36511 -0.17341 C -0.36806 -0.1852 -0.36806 -0.19607 -0.37466 -0.20509 C -0.37605 -0.21226 -0.37778 -0.21896 -0.37952 -0.22613 C -0.38056 -0.23029 -0.38264 -0.23885 -0.38264 -0.23885 C -0.38212 -0.25087 -0.38195 -0.26289 -0.38108 -0.27492 C -0.38039 -0.28555 -0.37396 -0.29434 -0.37153 -0.30451 C -0.36997 -0.31977 -0.36875 -0.33942 -0.36042 -0.35099 C -0.35712 -0.36463 -0.35521 -0.38289 -0.34775 -0.3933 C -0.34532 -0.40278 -0.33976 -0.40879 -0.33507 -0.41642 C -0.32917 -0.4259 -0.32882 -0.43561 -0.3191 -0.43977 C -0.31355 -0.45087 -0.31528 -0.45295 -0.30643 -0.46081 C -0.30417 -0.47006 -0.30139 -0.47145 -0.29532 -0.47561 C -0.29011 -0.47908 -0.2882 -0.4837 -0.28264 -0.48625 C -0.27153 -0.50035 -0.25782 -0.50752 -0.24289 -0.51168 C -0.23664 -0.5133 -0.22396 -0.51584 -0.22396 -0.51584 C -0.21302 -0.52509 -0.19809 -0.52856 -0.18577 -0.53272 C -0.17882 -0.53503 -0.17205 -0.53873 -0.16511 -0.54127 C -0.16337 -0.54127 -0.11632 -0.53919 -0.10487 -0.53688 C -0.09063 -0.53388 -0.07639 -0.52925 -0.06198 -0.52648 C -0.05313 -0.52139 -0.04375 -0.51885 -0.03507 -0.51376 C -0.0257 -0.50844 -0.01771 -0.50104 -0.00799 -0.49688 C -0.00643 -0.4948 -0.00521 -0.49203 -0.0033 -0.49041 C -0.00191 -0.48925 0.00017 -0.48971 0.00156 -0.48833 C 0.00312 -0.48671 0.00329 -0.48393 0.00468 -0.48208 C 0.00954 -0.47561 0.01024 -0.47607 0.01579 -0.47353 C 0.02326 -0.4585 0.01336 -0.4763 0.02534 -0.46289 C 0.02847 -0.45942 0.03073 -0.45457 0.03333 -0.45018 C 0.03906 -0.44023 0.04513 -0.43052 0.05069 -0.42058 C 0.05625 -0.41087 0.06007 -0.39977 0.06666 -0.39099 C 0.06892 -0.38197 0.07482 -0.37919 0.07934 -0.37203 C 0.09027 -0.35422 0.07552 -0.37549 0.08559 -0.36139 C 0.0875 -0.35399 0.09132 -0.35168 0.09357 -0.34451 C 0.09895 -0.3281 0.10208 -0.30937 0.10468 -0.29179 C 0.10416 -0.27561 0.10468 -0.25919 0.10312 -0.24301 C 0.10243 -0.2363 0.09982 -0.23029 0.09826 -0.22405 C 0.09513 -0.21156 0.09427 -0.1933 0.08715 -0.18382 C 0.0835 -0.16948 0.08263 -0.15029 0.07448 -0.13942 C 0.07274 -0.13249 0.07048 -0.12786 0.06666 -0.12255 C 0.06354 -0.11145 0.06111 -0.11838 0.05711 -0.10775 C 0.05173 -0.09341 0.0625 -0.11075 0.04757 -0.09087 L 0.04757 -0.09087 C 0.04253 -0.08116 0.04027 -0.07399 0.03333 -0.06775 C 0.03038 -0.05642 0.0243 -0.04925 0.01892 -0.04023 C 0.01388 -0.03191 0.01666 -0.0296 0.00937 -0.02336 C 0.00156 -0.0074 0.00451 -0.01526 0 0 Z " pathEditMode="relative" ptsTypes="ffffffffffffffffffffffffffffffffffffffffffffffffffffffffffffFfffff">
                                      <p:cBhvr>
                                        <p:cTn id="79" dur="2000" fill="hold"/>
                                        <p:tgtEl>
                                          <p:spTgt spid="2744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74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4" dur="1000" fill="hold"/>
                                        <p:tgtEl>
                                          <p:spTgt spid="2744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903 0.00138 0.01823 0.00185 0.02708 0.00439 C 0.03108 0.00554 0.03438 0.00878 0.03819 0.01063 C 0.05642 0.01988 0.07517 0.02913 0.09375 0.03607 C 0.09983 0.04138 0.10382 0.04254 0.11111 0.04439 C 0.11667 0.04948 0.12257 0.05109 0.12865 0.05502 C 0.13021 0.05711 0.13229 0.05896 0.13333 0.0615 C 0.13819 0.07306 0.13108 0.06682 0.13819 0.0763 C 0.13958 0.07815 0.14149 0.07861 0.14288 0.08046 C 0.14531 0.0837 0.14722 0.08739 0.14931 0.09109 C 0.15451 0.10011 0.15486 0.11052 0.16354 0.11422 C 0.16563 0.12531 0.17726 0.14612 0.1842 0.15237 C 0.18785 0.16739 0.18542 0.16138 0.19045 0.17133 C 0.19288 0.18474 0.19462 0.17965 0.2 0.19028 C 0.20295 0.20277 0.19913 0.19121 0.20799 0.203 C 0.21372 0.21063 0.2099 0.21317 0.21754 0.21988 C 0.22517 0.2356 0.21597 0.21479 0.22379 0.24739 C 0.22899 0.26913 0.22934 0.29133 0.23333 0.31306 C 0.23229 0.33595 0.23056 0.3563 0.22708 0.37849 C 0.22587 0.38635 0.22517 0.39468 0.22222 0.40185 C 0.22049 0.40624 0.21597 0.41433 0.21597 0.41433 C 0.21094 0.43884 0.20903 0.45896 0.19201 0.47352 C 0.18837 0.48115 0.18594 0.48554 0.17934 0.48832 C 0.1783 0.4904 0.1776 0.49317 0.17622 0.49479 C 0.17344 0.49803 0.16667 0.50312 0.16667 0.50312 C 0.16267 0.51422 0.15486 0.52161 0.14601 0.52439 C 0.14323 0.53526 0.13993 0.5304 0.13333 0.53919 C 0.12795 0.54635 0.12674 0.5526 0.1191 0.55607 C 0.11198 0.56531 0.10486 0.56624 0.09531 0.56878 C 0.09254 0.57988 0.08715 0.57664 0.07934 0.57942 C 0.07101 0.58774 0.0625 0.58867 0.05243 0.5919 C 0.01215 0.59098 -0.0283 0.59468 -0.06823 0.58774 C -0.08229 0.5852 -0.09496 0.57456 -0.10799 0.56878 C -0.11267 0.5667 -0.11753 0.5667 -0.12222 0.56462 C -0.1276 0.55953 -0.1316 0.55815 -0.13802 0.55607 C -0.14601 0.54589 -0.13993 0.55237 -0.16024 0.54543 C -0.1684 0.54265 -0.17621 0.53919 -0.18403 0.53502 C -0.18507 0.53364 -0.18594 0.53156 -0.18733 0.53063 C -0.19028 0.52855 -0.19687 0.52647 -0.19687 0.52647 C -0.20417 0.51167 -0.2158 0.5082 -0.22222 0.49479 C -0.22865 0.48138 -0.22986 0.46335 -0.23802 0.45248 C -0.24219 0.4356 -0.24462 0.41872 -0.25243 0.40393 C -0.25382 0.39329 -0.25417 0.38543 -0.25868 0.37641 C -0.26007 0.36855 -0.26198 0.36092 -0.26354 0.35306 C -0.26528 0.33225 -0.26771 0.31005 -0.27135 0.28971 C -0.27031 0.25156 -0.27361 0.1993 -0.2651 0.16277 C -0.26337 0.15491 -0.26059 0.14751 -0.25868 0.13965 C -0.25573 0.12739 -0.25017 0.12647 -0.24444 0.11838 C -0.24219 0.10913 -0.24062 0.1082 -0.23333 0.10589 C -0.22274 0.09109 -0.2099 0.09202 -0.19687 0.08462 C -0.19462 0.08346 -0.19271 0.08161 -0.19045 0.08046 C -0.18733 0.07884 -0.1809 0.0763 -0.1809 0.0763 C -0.17083 0.06682 -0.15746 0.06497 -0.14601 0.05919 C -0.13837 0.04901 -0.12778 0.05086 -0.11736 0.04878 C -0.10139 0.04578 -0.08837 0.04277 -0.07292 0.03815 C -0.05434 0.0326 -0.04219 0.03398 -0.02535 0.02127 C -0.0217 0.01849 -0.00469 0.01063 -0.00312 0.00855 C -0.00139 0.00624 -0.00104 0.00277 0 0 Z " pathEditMode="relative" ptsTypes="ffffffffffffffffffffffffffffffffffffffffffffffffffffffffff">
                                      <p:cBhvr>
                                        <p:cTn id="86" dur="2000" fill="hold"/>
                                        <p:tgtEl>
                                          <p:spTgt spid="2744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4437" grpId="0" animBg="1"/>
      <p:bldP spid="274437" grpId="1" animBg="1"/>
      <p:bldP spid="274438" grpId="0" animBg="1"/>
      <p:bldP spid="274438" grpId="1" animBg="1"/>
      <p:bldP spid="274439" grpId="0" animBg="1"/>
      <p:bldP spid="274439" grpId="1" animBg="1"/>
      <p:bldP spid="274439" grpId="2" animBg="1"/>
      <p:bldP spid="274440" grpId="0" animBg="1"/>
      <p:bldP spid="274440" grpId="1" animBg="1"/>
      <p:bldP spid="274440" grpId="2" animBg="1"/>
      <p:bldP spid="274441" grpId="0" animBg="1"/>
      <p:bldP spid="274441" grpId="1" animBg="1"/>
      <p:bldP spid="274442" grpId="0" animBg="1"/>
      <p:bldP spid="274442" grpId="1" animBg="1"/>
      <p:bldP spid="274444" grpId="0" animBg="1"/>
      <p:bldP spid="274444" grpId="1" animBg="1"/>
      <p:bldP spid="274443" grpId="0" animBg="1"/>
      <p:bldP spid="274443" grpId="1" animBg="1"/>
      <p:bldP spid="274445" grpId="0"/>
      <p:bldP spid="274445" grpId="1"/>
      <p:bldP spid="274453" grpId="0"/>
      <p:bldP spid="274453" grpId="1"/>
      <p:bldP spid="274453" grpId="2"/>
      <p:bldP spid="274454" grpId="0"/>
      <p:bldP spid="274454" grpId="1"/>
      <p:bldP spid="274454" grpId="2"/>
      <p:bldP spid="274455" grpId="0"/>
      <p:bldP spid="274455" grpId="1"/>
      <p:bldP spid="274457" grpId="0"/>
      <p:bldP spid="274457" grpId="1"/>
      <p:bldP spid="274457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3" descr="工商大学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63" y="5949950"/>
            <a:ext cx="2357437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内容占位符 4"/>
          <p:cNvGraphicFramePr>
            <a:graphicFrameLocks/>
          </p:cNvGraphicFramePr>
          <p:nvPr/>
        </p:nvGraphicFramePr>
        <p:xfrm>
          <a:off x="1043608" y="1772816"/>
          <a:ext cx="5760640" cy="432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矩形 2"/>
          <p:cNvSpPr/>
          <p:nvPr/>
        </p:nvSpPr>
        <p:spPr>
          <a:xfrm>
            <a:off x="2339975" y="692150"/>
            <a:ext cx="4354513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36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权重产生及指数合成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78D8786-86AF-4EED-813B-EE7F9B442A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graphicEl>
                                              <a:dgm id="{C78D8786-86AF-4EED-813B-EE7F9B442A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275C8DE-8B97-492D-845F-91C80D2362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graphicEl>
                                              <a:dgm id="{F275C8DE-8B97-492D-845F-91C80D2362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1EC49CE-0C25-4845-9A0C-26ECF624E1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graphicEl>
                                              <a:dgm id="{D1EC49CE-0C25-4845-9A0C-26ECF624E10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D820D1E-0752-438D-B7D5-6359D464A3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graphicEl>
                                              <a:dgm id="{AD820D1E-0752-438D-B7D5-6359D464A3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5987EF0-CE5C-4AB2-A6B0-914B3D957A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graphicEl>
                                              <a:dgm id="{A5987EF0-CE5C-4AB2-A6B0-914B3D957A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"/>
          <p:cNvSpPr>
            <a:spLocks noGrp="1"/>
          </p:cNvSpPr>
          <p:nvPr>
            <p:ph type="title" idx="4294967295"/>
          </p:nvPr>
        </p:nvSpPr>
        <p:spPr>
          <a:xfrm>
            <a:off x="250825" y="476250"/>
            <a:ext cx="8458200" cy="563563"/>
          </a:xfrm>
        </p:spPr>
        <p:txBody>
          <a:bodyPr/>
          <a:lstStyle/>
          <a:p>
            <a:pPr algn="ctr"/>
            <a:r>
              <a:rPr lang="zh-CN" altLang="zh-CN" b="1" smtClean="0">
                <a:latin typeface="黑体" pitchFamily="2" charset="-122"/>
                <a:ea typeface="黑体" pitchFamily="2" charset="-122"/>
              </a:rPr>
              <a:t>会计与投资者保护评价指标权重</a:t>
            </a:r>
            <a:endParaRPr lang="zh-CN" altLang="en-US" smtClean="0">
              <a:latin typeface="黑体" pitchFamily="2" charset="-122"/>
              <a:ea typeface="黑体" pitchFamily="2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258888" y="1628775"/>
          <a:ext cx="6624736" cy="4961195"/>
        </p:xfrm>
        <a:graphic>
          <a:graphicData uri="http://schemas.openxmlformats.org/drawingml/2006/table">
            <a:tbl>
              <a:tblPr bandRow="1" bandCol="1"/>
              <a:tblGrid>
                <a:gridCol w="1489692"/>
                <a:gridCol w="1158441"/>
                <a:gridCol w="1435181"/>
                <a:gridCol w="1587821"/>
                <a:gridCol w="953601"/>
              </a:tblGrid>
              <a:tr h="2977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一级指标</a:t>
                      </a:r>
                      <a:r>
                        <a:rPr lang="en-US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(%)</a:t>
                      </a:r>
                      <a:endParaRPr lang="zh-CN" sz="18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3805" marR="6380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二级指标</a:t>
                      </a:r>
                    </a:p>
                  </a:txBody>
                  <a:tcPr marL="63805" marR="638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权重</a:t>
                      </a:r>
                      <a:r>
                        <a:rPr lang="en-US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(%)</a:t>
                      </a:r>
                      <a:endParaRPr lang="zh-CN" sz="18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3805" marR="638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三级指标</a:t>
                      </a:r>
                    </a:p>
                  </a:txBody>
                  <a:tcPr marL="63805" marR="638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权重</a:t>
                      </a:r>
                      <a:r>
                        <a:rPr lang="en-US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(%)</a:t>
                      </a:r>
                      <a:endParaRPr lang="zh-CN" sz="18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3805" marR="638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221544">
                <a:tc rowSpan="1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投资者保护质量</a:t>
                      </a:r>
                      <a:r>
                        <a:rPr lang="en-US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100</a:t>
                      </a:r>
                      <a:endParaRPr lang="zh-CN" sz="18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3805" marR="6380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会计信息质量</a:t>
                      </a:r>
                    </a:p>
                  </a:txBody>
                  <a:tcPr marL="63805" marR="638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24.29</a:t>
                      </a:r>
                      <a:endParaRPr lang="zh-CN" sz="18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3805" marR="638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可靠性</a:t>
                      </a:r>
                    </a:p>
                  </a:txBody>
                  <a:tcPr marL="63805" marR="638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40.95</a:t>
                      </a:r>
                      <a:endParaRPr lang="zh-CN" sz="18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3805" marR="638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154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相关性</a:t>
                      </a:r>
                    </a:p>
                  </a:txBody>
                  <a:tcPr marL="63805" marR="638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28.18</a:t>
                      </a:r>
                      <a:endParaRPr lang="zh-CN" sz="18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3805" marR="638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154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信息披露</a:t>
                      </a:r>
                    </a:p>
                  </a:txBody>
                  <a:tcPr marL="63805" marR="638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30.87</a:t>
                      </a:r>
                      <a:endParaRPr lang="zh-CN" sz="18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3805" marR="638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54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内部控制质量</a:t>
                      </a:r>
                    </a:p>
                  </a:txBody>
                  <a:tcPr marL="63805" marR="638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25.01</a:t>
                      </a:r>
                      <a:endParaRPr lang="zh-CN" sz="18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3805" marR="638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人文环境</a:t>
                      </a:r>
                    </a:p>
                  </a:txBody>
                  <a:tcPr marL="63805" marR="638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16.18</a:t>
                      </a:r>
                      <a:endParaRPr lang="zh-CN" sz="18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3805" marR="6380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154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治理结构</a:t>
                      </a:r>
                    </a:p>
                  </a:txBody>
                  <a:tcPr marL="63805" marR="638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25.37</a:t>
                      </a:r>
                      <a:endParaRPr lang="zh-CN" sz="18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3805" marR="6380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154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业务控制</a:t>
                      </a:r>
                    </a:p>
                  </a:txBody>
                  <a:tcPr marL="63805" marR="638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19.77</a:t>
                      </a:r>
                      <a:endParaRPr lang="zh-CN" sz="18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3805" marR="6380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154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信息披露</a:t>
                      </a:r>
                    </a:p>
                  </a:txBody>
                  <a:tcPr marL="63805" marR="638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19.06</a:t>
                      </a:r>
                      <a:endParaRPr lang="zh-CN" sz="18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3805" marR="6380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154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外部监督</a:t>
                      </a:r>
                    </a:p>
                  </a:txBody>
                  <a:tcPr marL="63805" marR="638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19.62</a:t>
                      </a:r>
                      <a:endParaRPr lang="zh-CN" sz="18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3805" marR="6380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54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外部审计质量</a:t>
                      </a:r>
                    </a:p>
                  </a:txBody>
                  <a:tcPr marL="63805" marR="638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16.75</a:t>
                      </a:r>
                      <a:endParaRPr lang="zh-CN" sz="1800" kern="10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3805" marR="638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独立性</a:t>
                      </a:r>
                    </a:p>
                  </a:txBody>
                  <a:tcPr marL="63805" marR="6380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40.32</a:t>
                      </a:r>
                      <a:endParaRPr lang="zh-CN" sz="18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3805" marR="638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154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审计质量</a:t>
                      </a:r>
                    </a:p>
                  </a:txBody>
                  <a:tcPr marL="63805" marR="6380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38.13</a:t>
                      </a:r>
                      <a:endParaRPr lang="zh-CN" sz="18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3805" marR="638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154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保障性</a:t>
                      </a:r>
                    </a:p>
                  </a:txBody>
                  <a:tcPr marL="63805" marR="6380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21.55</a:t>
                      </a:r>
                      <a:endParaRPr lang="zh-CN" sz="18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3805" marR="638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54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管理控制质量</a:t>
                      </a:r>
                    </a:p>
                  </a:txBody>
                  <a:tcPr marL="63805" marR="638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12.50</a:t>
                      </a:r>
                      <a:endParaRPr lang="zh-CN" sz="1800" kern="10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3805" marR="638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流程管理</a:t>
                      </a:r>
                    </a:p>
                  </a:txBody>
                  <a:tcPr marL="63805" marR="638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60.00</a:t>
                      </a:r>
                      <a:endParaRPr lang="zh-CN" sz="18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3805" marR="638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154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市场竞争力</a:t>
                      </a:r>
                    </a:p>
                  </a:txBody>
                  <a:tcPr marL="63805" marR="638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40.00</a:t>
                      </a:r>
                      <a:endParaRPr lang="zh-CN" sz="18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3805" marR="638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54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财务运行质量</a:t>
                      </a:r>
                    </a:p>
                  </a:txBody>
                  <a:tcPr marL="63805" marR="638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21.46</a:t>
                      </a:r>
                      <a:endParaRPr lang="zh-CN" sz="1800" kern="10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3805" marR="638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投资质量</a:t>
                      </a:r>
                    </a:p>
                  </a:txBody>
                  <a:tcPr marL="63805" marR="6380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29.31</a:t>
                      </a:r>
                      <a:endParaRPr lang="zh-CN" sz="18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3805" marR="638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154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筹资质量</a:t>
                      </a:r>
                    </a:p>
                  </a:txBody>
                  <a:tcPr marL="63805" marR="6380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16.44</a:t>
                      </a:r>
                      <a:endParaRPr lang="zh-CN" sz="18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3805" marR="638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154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资金运营质量</a:t>
                      </a:r>
                    </a:p>
                  </a:txBody>
                  <a:tcPr marL="63805" marR="6380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32.29</a:t>
                      </a:r>
                      <a:endParaRPr lang="zh-CN" sz="18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3805" marR="638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154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股利分配</a:t>
                      </a:r>
                    </a:p>
                  </a:txBody>
                  <a:tcPr marL="63805" marR="6380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21.96</a:t>
                      </a:r>
                      <a:endParaRPr lang="zh-CN" sz="1800" kern="100" dirty="0">
                        <a:latin typeface="Times New Roman" pitchFamily="18" charset="0"/>
                        <a:ea typeface="黑体" pitchFamily="2" charset="-122"/>
                        <a:cs typeface="Times New Roman" pitchFamily="18" charset="0"/>
                      </a:endParaRPr>
                    </a:p>
                  </a:txBody>
                  <a:tcPr marL="63805" marR="638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cdb2004c003l</Template>
  <TotalTime>981</TotalTime>
  <Words>1706</Words>
  <Application>Microsoft Office PowerPoint</Application>
  <PresentationFormat>全屏显示(4:3)</PresentationFormat>
  <Paragraphs>622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Arial</vt:lpstr>
      <vt:lpstr>宋体</vt:lpstr>
      <vt:lpstr>汉仪大宋简</vt:lpstr>
      <vt:lpstr>Calibri</vt:lpstr>
      <vt:lpstr>黑体</vt:lpstr>
      <vt:lpstr>华文中宋</vt:lpstr>
      <vt:lpstr>Times New Roman</vt:lpstr>
      <vt:lpstr>Verdana</vt:lpstr>
      <vt:lpstr>Franklin Gothic Book</vt:lpstr>
      <vt:lpstr>Wingdings</vt:lpstr>
      <vt:lpstr>默认设计模板</vt:lpstr>
      <vt:lpstr>幻灯片 1</vt:lpstr>
      <vt:lpstr>内容提要</vt:lpstr>
      <vt:lpstr>一、指数功能与特色 </vt:lpstr>
      <vt:lpstr>幻灯片 4</vt:lpstr>
      <vt:lpstr>幻灯片 5</vt:lpstr>
      <vt:lpstr>二、指数设计及评价体系</vt:lpstr>
      <vt:lpstr>幻灯片 7</vt:lpstr>
      <vt:lpstr>幻灯片 8</vt:lpstr>
      <vt:lpstr>会计与投资者保护评价指标权重</vt:lpstr>
      <vt:lpstr>幻灯片 10</vt:lpstr>
      <vt:lpstr>三、指数分析</vt:lpstr>
      <vt:lpstr>总体指数分析</vt:lpstr>
      <vt:lpstr>2011年行业指数分析</vt:lpstr>
      <vt:lpstr>行业指数比较分析</vt:lpstr>
      <vt:lpstr>2011年地区指数分析</vt:lpstr>
      <vt:lpstr>幻灯片 16</vt:lpstr>
      <vt:lpstr>2011年按控制人性质分类指数分析</vt:lpstr>
      <vt:lpstr>幻灯片 18</vt:lpstr>
      <vt:lpstr>2011年按第一大股东持股比例分类指数分析</vt:lpstr>
      <vt:lpstr>幻灯片 20</vt:lpstr>
      <vt:lpstr>幻灯片 21</vt:lpstr>
      <vt:lpstr>幻灯片 22</vt:lpstr>
      <vt:lpstr>幻灯片 23</vt:lpstr>
      <vt:lpstr>幻灯片 24</vt:lpstr>
      <vt:lpstr>五、指数应用前景展望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中国上市公司会计投资者保护评价报告 2010年</dc:title>
  <dc:creator>interfang</dc:creator>
  <cp:lastModifiedBy>微软用户</cp:lastModifiedBy>
  <cp:revision>175</cp:revision>
  <dcterms:created xsi:type="dcterms:W3CDTF">2011-01-19T09:23:31Z</dcterms:created>
  <dcterms:modified xsi:type="dcterms:W3CDTF">2012-03-29T09:13:55Z</dcterms:modified>
</cp:coreProperties>
</file>